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957" r:id="rId2"/>
    <p:sldMasterId id="2147484349" r:id="rId3"/>
    <p:sldMasterId id="2147484362" r:id="rId4"/>
  </p:sldMasterIdLst>
  <p:notesMasterIdLst>
    <p:notesMasterId r:id="rId34"/>
  </p:notesMasterIdLst>
  <p:handoutMasterIdLst>
    <p:handoutMasterId r:id="rId35"/>
  </p:handoutMasterIdLst>
  <p:sldIdLst>
    <p:sldId id="435" r:id="rId5"/>
    <p:sldId id="444" r:id="rId6"/>
    <p:sldId id="527" r:id="rId7"/>
    <p:sldId id="528" r:id="rId8"/>
    <p:sldId id="529" r:id="rId9"/>
    <p:sldId id="531" r:id="rId10"/>
    <p:sldId id="543" r:id="rId11"/>
    <p:sldId id="533" r:id="rId12"/>
    <p:sldId id="544" r:id="rId13"/>
    <p:sldId id="539" r:id="rId14"/>
    <p:sldId id="535" r:id="rId15"/>
    <p:sldId id="541" r:id="rId16"/>
    <p:sldId id="536" r:id="rId17"/>
    <p:sldId id="502" r:id="rId18"/>
    <p:sldId id="466" r:id="rId19"/>
    <p:sldId id="463" r:id="rId20"/>
    <p:sldId id="545" r:id="rId21"/>
    <p:sldId id="455" r:id="rId22"/>
    <p:sldId id="489" r:id="rId23"/>
    <p:sldId id="546" r:id="rId24"/>
    <p:sldId id="397" r:id="rId25"/>
    <p:sldId id="408" r:id="rId26"/>
    <p:sldId id="537" r:id="rId27"/>
    <p:sldId id="538" r:id="rId28"/>
    <p:sldId id="472" r:id="rId29"/>
    <p:sldId id="505" r:id="rId30"/>
    <p:sldId id="542" r:id="rId31"/>
    <p:sldId id="429" r:id="rId32"/>
    <p:sldId id="540" r:id="rId33"/>
  </p:sldIdLst>
  <p:sldSz cx="9144000" cy="6858000" type="screen4x3"/>
  <p:notesSz cx="6797675" cy="9928225"/>
  <p:embeddedFontLst>
    <p:embeddedFont>
      <p:font typeface="AngsanaUPC" panose="02020603050405020304" pitchFamily="18" charset="-34"/>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Effra" panose="020B0604020202020204" charset="0"/>
      <p:regular r:id="rId44"/>
      <p:bold r:id="rId45"/>
      <p:italic r:id="rId46"/>
      <p:boldItalic r:id="rId47"/>
    </p:embeddedFont>
    <p:embeddedFont>
      <p:font typeface="Effra Bold" panose="020B0604020202020204" charset="0"/>
      <p:bold r:id="rId48"/>
    </p:embeddedFont>
    <p:embeddedFont>
      <p:font typeface="Effra Light" panose="020B0604020202020204" charset="0"/>
      <p:regular r:id="rId49"/>
      <p:italic r:id="rId50"/>
    </p:embeddedFont>
    <p:embeddedFont>
      <p:font typeface="MS PGothic" panose="020B0600070205080204" pitchFamily="34" charset="-128"/>
      <p:regular r:id="rId51"/>
    </p:embeddedFont>
    <p:embeddedFont>
      <p:font typeface="MS PGothic" panose="020B0600070205080204" pitchFamily="34" charset="-128"/>
      <p:regular r:id="rId51"/>
    </p:embeddedFont>
    <p:embeddedFont>
      <p:font typeface="Rdg Vesta" panose="020B0604020202020204" charset="0"/>
      <p:regular r:id="rId52"/>
      <p:bold r:id="rId53"/>
      <p:italic r:id="rId54"/>
      <p:boldItalic r:id="rId55"/>
    </p:embeddedFont>
  </p:embeddedFontLst>
  <p:defaultTextStyle>
    <a:defPPr>
      <a:defRPr lang="en-US"/>
    </a:defPPr>
    <a:lvl1pPr algn="l" rtl="0" fontAlgn="base">
      <a:spcBef>
        <a:spcPct val="0"/>
      </a:spcBef>
      <a:spcAft>
        <a:spcPct val="0"/>
      </a:spcAft>
      <a:defRPr sz="2400" kern="1200">
        <a:solidFill>
          <a:schemeClr val="tx1"/>
        </a:solidFill>
        <a:latin typeface="Rdg Vesta" pitchFamily="2" charset="0"/>
        <a:ea typeface="+mn-ea"/>
        <a:cs typeface="+mn-cs"/>
      </a:defRPr>
    </a:lvl1pPr>
    <a:lvl2pPr marL="457200" algn="l" rtl="0" fontAlgn="base">
      <a:spcBef>
        <a:spcPct val="0"/>
      </a:spcBef>
      <a:spcAft>
        <a:spcPct val="0"/>
      </a:spcAft>
      <a:defRPr sz="2400" kern="1200">
        <a:solidFill>
          <a:schemeClr val="tx1"/>
        </a:solidFill>
        <a:latin typeface="Rdg Vesta" pitchFamily="2" charset="0"/>
        <a:ea typeface="+mn-ea"/>
        <a:cs typeface="+mn-cs"/>
      </a:defRPr>
    </a:lvl2pPr>
    <a:lvl3pPr marL="914400" algn="l" rtl="0" fontAlgn="base">
      <a:spcBef>
        <a:spcPct val="0"/>
      </a:spcBef>
      <a:spcAft>
        <a:spcPct val="0"/>
      </a:spcAft>
      <a:defRPr sz="2400" kern="1200">
        <a:solidFill>
          <a:schemeClr val="tx1"/>
        </a:solidFill>
        <a:latin typeface="Rdg Vesta" pitchFamily="2" charset="0"/>
        <a:ea typeface="+mn-ea"/>
        <a:cs typeface="+mn-cs"/>
      </a:defRPr>
    </a:lvl3pPr>
    <a:lvl4pPr marL="1371600" algn="l" rtl="0" fontAlgn="base">
      <a:spcBef>
        <a:spcPct val="0"/>
      </a:spcBef>
      <a:spcAft>
        <a:spcPct val="0"/>
      </a:spcAft>
      <a:defRPr sz="2400" kern="1200">
        <a:solidFill>
          <a:schemeClr val="tx1"/>
        </a:solidFill>
        <a:latin typeface="Rdg Vesta" pitchFamily="2" charset="0"/>
        <a:ea typeface="+mn-ea"/>
        <a:cs typeface="+mn-cs"/>
      </a:defRPr>
    </a:lvl4pPr>
    <a:lvl5pPr marL="1828800" algn="l" rtl="0" fontAlgn="base">
      <a:spcBef>
        <a:spcPct val="0"/>
      </a:spcBef>
      <a:spcAft>
        <a:spcPct val="0"/>
      </a:spcAft>
      <a:defRPr sz="2400" kern="1200">
        <a:solidFill>
          <a:schemeClr val="tx1"/>
        </a:solidFill>
        <a:latin typeface="Rdg Vesta" pitchFamily="2" charset="0"/>
        <a:ea typeface="+mn-ea"/>
        <a:cs typeface="+mn-cs"/>
      </a:defRPr>
    </a:lvl5pPr>
    <a:lvl6pPr marL="2286000" algn="l" defTabSz="914400" rtl="0" eaLnBrk="1" latinLnBrk="0" hangingPunct="1">
      <a:defRPr sz="2400" kern="1200">
        <a:solidFill>
          <a:schemeClr val="tx1"/>
        </a:solidFill>
        <a:latin typeface="Rdg Vesta" pitchFamily="2" charset="0"/>
        <a:ea typeface="+mn-ea"/>
        <a:cs typeface="+mn-cs"/>
      </a:defRPr>
    </a:lvl6pPr>
    <a:lvl7pPr marL="2743200" algn="l" defTabSz="914400" rtl="0" eaLnBrk="1" latinLnBrk="0" hangingPunct="1">
      <a:defRPr sz="2400" kern="1200">
        <a:solidFill>
          <a:schemeClr val="tx1"/>
        </a:solidFill>
        <a:latin typeface="Rdg Vesta" pitchFamily="2" charset="0"/>
        <a:ea typeface="+mn-ea"/>
        <a:cs typeface="+mn-cs"/>
      </a:defRPr>
    </a:lvl7pPr>
    <a:lvl8pPr marL="3200400" algn="l" defTabSz="914400" rtl="0" eaLnBrk="1" latinLnBrk="0" hangingPunct="1">
      <a:defRPr sz="2400" kern="1200">
        <a:solidFill>
          <a:schemeClr val="tx1"/>
        </a:solidFill>
        <a:latin typeface="Rdg Vesta" pitchFamily="2" charset="0"/>
        <a:ea typeface="+mn-ea"/>
        <a:cs typeface="+mn-cs"/>
      </a:defRPr>
    </a:lvl8pPr>
    <a:lvl9pPr marL="3657600" algn="l" defTabSz="914400" rtl="0" eaLnBrk="1" latinLnBrk="0" hangingPunct="1">
      <a:defRPr sz="2400" kern="1200">
        <a:solidFill>
          <a:schemeClr val="tx1"/>
        </a:solidFill>
        <a:latin typeface="Rdg Vesta"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014"/>
    <a:srgbClr val="D7D200"/>
    <a:srgbClr val="CC0000"/>
    <a:srgbClr val="76ADFE"/>
    <a:srgbClr val="2E82FE"/>
    <a:srgbClr val="FF9999"/>
    <a:srgbClr val="FF9900"/>
    <a:srgbClr val="FFFF99"/>
    <a:srgbClr val="55454C"/>
    <a:srgbClr val="7228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67" autoAdjust="0"/>
    <p:restoredTop sz="88755" autoAdjust="0"/>
  </p:normalViewPr>
  <p:slideViewPr>
    <p:cSldViewPr snapToGrid="0">
      <p:cViewPr varScale="1">
        <p:scale>
          <a:sx n="89" d="100"/>
          <a:sy n="89" d="100"/>
        </p:scale>
        <p:origin x="1616" y="44"/>
      </p:cViewPr>
      <p:guideLst>
        <p:guide orient="horz" pos="2160"/>
        <p:guide pos="2880"/>
      </p:guideLst>
    </p:cSldViewPr>
  </p:slideViewPr>
  <p:outlineViewPr>
    <p:cViewPr>
      <p:scale>
        <a:sx n="33" d="100"/>
        <a:sy n="33" d="100"/>
      </p:scale>
      <p:origin x="0" y="-2112"/>
    </p:cViewPr>
  </p:outlineViewPr>
  <p:notesTextViewPr>
    <p:cViewPr>
      <p:scale>
        <a:sx n="3" d="2"/>
        <a:sy n="3" d="2"/>
      </p:scale>
      <p:origin x="0" y="0"/>
    </p:cViewPr>
  </p:notesTextViewPr>
  <p:sorterViewPr>
    <p:cViewPr varScale="1">
      <p:scale>
        <a:sx n="1" d="1"/>
        <a:sy n="1" d="1"/>
      </p:scale>
      <p:origin x="0" y="-5588"/>
    </p:cViewPr>
  </p:sorterViewPr>
  <p:notesViewPr>
    <p:cSldViewPr snapToGrid="0">
      <p:cViewPr varScale="1">
        <p:scale>
          <a:sx n="66" d="100"/>
          <a:sy n="66" d="100"/>
        </p:scale>
        <p:origin x="0" y="0"/>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6.fntdata"/><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ndrive\tb025539\My%20Documents\KINGSTON2\W2G\data%20analyses\Chronic%20PW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ndrive\tb025539\My%20Documents\KINGSTON2\W2G\data%20analyses\Chronic%20PW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accent3">
            <a:lumMod val="20000"/>
            <a:lumOff val="80000"/>
          </a:schemeClr>
        </a:solidFill>
        <a:ln>
          <a:solidFill>
            <a:schemeClr val="tx1"/>
          </a:solidFill>
        </a:ln>
        <a:effectLst/>
        <a:sp3d>
          <a:contourClr>
            <a:schemeClr val="tx1"/>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4232441959247847E-2"/>
          <c:y val="3.5655449560330774E-2"/>
          <c:w val="0.78416485982730422"/>
          <c:h val="0.86908730704880222"/>
        </c:manualLayout>
      </c:layout>
      <c:bar3DChart>
        <c:barDir val="col"/>
        <c:grouping val="standard"/>
        <c:varyColors val="0"/>
        <c:ser>
          <c:idx val="0"/>
          <c:order val="0"/>
          <c:tx>
            <c:strRef>
              <c:f>Sheet1!$B$1</c:f>
              <c:strCache>
                <c:ptCount val="1"/>
                <c:pt idx="0">
                  <c:v>Males 11-18y</c:v>
                </c:pt>
              </c:strCache>
            </c:strRef>
          </c:tx>
          <c:spPr>
            <a:solidFill>
              <a:srgbClr val="76ADFE"/>
            </a:solidFill>
            <a:ln>
              <a:solidFill>
                <a:schemeClr val="tx2"/>
              </a:solidFill>
            </a:ln>
            <a:effectLst/>
            <a:sp3d>
              <a:contourClr>
                <a:schemeClr val="tx2"/>
              </a:contourClr>
            </a:sp3d>
          </c:spPr>
          <c:invertIfNegative val="0"/>
          <c:cat>
            <c:strRef>
              <c:f>Sheet1!$A$2:$A$7</c:f>
              <c:strCache>
                <c:ptCount val="6"/>
                <c:pt idx="0">
                  <c:v>Fe</c:v>
                </c:pt>
                <c:pt idx="1">
                  <c:v>Ca</c:v>
                </c:pt>
                <c:pt idx="2">
                  <c:v>Mg</c:v>
                </c:pt>
                <c:pt idx="3">
                  <c:v>Zn</c:v>
                </c:pt>
                <c:pt idx="4">
                  <c:v>Se</c:v>
                </c:pt>
                <c:pt idx="5">
                  <c:v>I</c:v>
                </c:pt>
              </c:strCache>
            </c:strRef>
          </c:cat>
          <c:val>
            <c:numRef>
              <c:f>Sheet1!$B$2:$B$7</c:f>
              <c:numCache>
                <c:formatCode>General</c:formatCode>
                <c:ptCount val="6"/>
                <c:pt idx="0">
                  <c:v>7</c:v>
                </c:pt>
                <c:pt idx="1">
                  <c:v>8</c:v>
                </c:pt>
                <c:pt idx="2">
                  <c:v>28</c:v>
                </c:pt>
                <c:pt idx="3">
                  <c:v>12</c:v>
                </c:pt>
                <c:pt idx="4">
                  <c:v>22</c:v>
                </c:pt>
                <c:pt idx="5">
                  <c:v>9</c:v>
                </c:pt>
              </c:numCache>
            </c:numRef>
          </c:val>
          <c:extLst>
            <c:ext xmlns:c16="http://schemas.microsoft.com/office/drawing/2014/chart" uri="{C3380CC4-5D6E-409C-BE32-E72D297353CC}">
              <c16:uniqueId val="{00000000-9E11-45F7-BF1D-EBCB8DD97CB2}"/>
            </c:ext>
          </c:extLst>
        </c:ser>
        <c:ser>
          <c:idx val="1"/>
          <c:order val="1"/>
          <c:tx>
            <c:strRef>
              <c:f>Sheet1!$C$1</c:f>
              <c:strCache>
                <c:ptCount val="1"/>
                <c:pt idx="0">
                  <c:v>Females 19-64y </c:v>
                </c:pt>
              </c:strCache>
            </c:strRef>
          </c:tx>
          <c:spPr>
            <a:solidFill>
              <a:srgbClr val="FFFF00"/>
            </a:solidFill>
            <a:ln>
              <a:solidFill>
                <a:schemeClr val="tx2"/>
              </a:solidFill>
            </a:ln>
            <a:effectLst/>
            <a:sp3d>
              <a:contourClr>
                <a:schemeClr val="tx2"/>
              </a:contourClr>
            </a:sp3d>
          </c:spPr>
          <c:invertIfNegative val="0"/>
          <c:cat>
            <c:strRef>
              <c:f>Sheet1!$A$2:$A$7</c:f>
              <c:strCache>
                <c:ptCount val="6"/>
                <c:pt idx="0">
                  <c:v>Fe</c:v>
                </c:pt>
                <c:pt idx="1">
                  <c:v>Ca</c:v>
                </c:pt>
                <c:pt idx="2">
                  <c:v>Mg</c:v>
                </c:pt>
                <c:pt idx="3">
                  <c:v>Zn</c:v>
                </c:pt>
                <c:pt idx="4">
                  <c:v>Se</c:v>
                </c:pt>
                <c:pt idx="5">
                  <c:v>I</c:v>
                </c:pt>
              </c:strCache>
            </c:strRef>
          </c:cat>
          <c:val>
            <c:numRef>
              <c:f>Sheet1!$C$2:$C$7</c:f>
              <c:numCache>
                <c:formatCode>General</c:formatCode>
                <c:ptCount val="6"/>
                <c:pt idx="0">
                  <c:v>23</c:v>
                </c:pt>
                <c:pt idx="1">
                  <c:v>8</c:v>
                </c:pt>
                <c:pt idx="2">
                  <c:v>11</c:v>
                </c:pt>
                <c:pt idx="3">
                  <c:v>4</c:v>
                </c:pt>
                <c:pt idx="4">
                  <c:v>51</c:v>
                </c:pt>
                <c:pt idx="5">
                  <c:v>10</c:v>
                </c:pt>
              </c:numCache>
            </c:numRef>
          </c:val>
          <c:extLst>
            <c:ext xmlns:c16="http://schemas.microsoft.com/office/drawing/2014/chart" uri="{C3380CC4-5D6E-409C-BE32-E72D297353CC}">
              <c16:uniqueId val="{00000001-9E11-45F7-BF1D-EBCB8DD97CB2}"/>
            </c:ext>
          </c:extLst>
        </c:ser>
        <c:ser>
          <c:idx val="2"/>
          <c:order val="2"/>
          <c:tx>
            <c:strRef>
              <c:f>Sheet1!$D$1</c:f>
              <c:strCache>
                <c:ptCount val="1"/>
                <c:pt idx="0">
                  <c:v>Females 11-18y</c:v>
                </c:pt>
              </c:strCache>
            </c:strRef>
          </c:tx>
          <c:spPr>
            <a:solidFill>
              <a:srgbClr val="FF0000"/>
            </a:solidFill>
            <a:ln>
              <a:solidFill>
                <a:schemeClr val="tx2"/>
              </a:solidFill>
            </a:ln>
            <a:effectLst/>
            <a:sp3d>
              <a:contourClr>
                <a:schemeClr val="tx2"/>
              </a:contourClr>
            </a:sp3d>
          </c:spPr>
          <c:invertIfNegative val="0"/>
          <c:cat>
            <c:strRef>
              <c:f>Sheet1!$A$2:$A$7</c:f>
              <c:strCache>
                <c:ptCount val="6"/>
                <c:pt idx="0">
                  <c:v>Fe</c:v>
                </c:pt>
                <c:pt idx="1">
                  <c:v>Ca</c:v>
                </c:pt>
                <c:pt idx="2">
                  <c:v>Mg</c:v>
                </c:pt>
                <c:pt idx="3">
                  <c:v>Zn</c:v>
                </c:pt>
                <c:pt idx="4">
                  <c:v>Se</c:v>
                </c:pt>
                <c:pt idx="5">
                  <c:v>I</c:v>
                </c:pt>
              </c:strCache>
            </c:strRef>
          </c:cat>
          <c:val>
            <c:numRef>
              <c:f>Sheet1!$D$2:$D$7</c:f>
              <c:numCache>
                <c:formatCode>General</c:formatCode>
                <c:ptCount val="6"/>
                <c:pt idx="0">
                  <c:v>46</c:v>
                </c:pt>
                <c:pt idx="1">
                  <c:v>19</c:v>
                </c:pt>
                <c:pt idx="2">
                  <c:v>53</c:v>
                </c:pt>
                <c:pt idx="3">
                  <c:v>22</c:v>
                </c:pt>
                <c:pt idx="4">
                  <c:v>46</c:v>
                </c:pt>
                <c:pt idx="5">
                  <c:v>22</c:v>
                </c:pt>
              </c:numCache>
            </c:numRef>
          </c:val>
          <c:extLst>
            <c:ext xmlns:c16="http://schemas.microsoft.com/office/drawing/2014/chart" uri="{C3380CC4-5D6E-409C-BE32-E72D297353CC}">
              <c16:uniqueId val="{00000002-9E11-45F7-BF1D-EBCB8DD97CB2}"/>
            </c:ext>
          </c:extLst>
        </c:ser>
        <c:dLbls>
          <c:showLegendKey val="0"/>
          <c:showVal val="0"/>
          <c:showCatName val="0"/>
          <c:showSerName val="0"/>
          <c:showPercent val="0"/>
          <c:showBubbleSize val="0"/>
        </c:dLbls>
        <c:gapWidth val="150"/>
        <c:shape val="box"/>
        <c:axId val="231253752"/>
        <c:axId val="231254144"/>
        <c:axId val="229954696"/>
      </c:bar3DChart>
      <c:catAx>
        <c:axId val="231253752"/>
        <c:scaling>
          <c:orientation val="minMax"/>
        </c:scaling>
        <c:delete val="0"/>
        <c:axPos val="b"/>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231254144"/>
        <c:crosses val="autoZero"/>
        <c:auto val="1"/>
        <c:lblAlgn val="ctr"/>
        <c:lblOffset val="100"/>
        <c:noMultiLvlLbl val="0"/>
      </c:catAx>
      <c:valAx>
        <c:axId val="231254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231253752"/>
        <c:crosses val="autoZero"/>
        <c:crossBetween val="between"/>
      </c:valAx>
      <c:serAx>
        <c:axId val="229954696"/>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31254144"/>
        <c:crosses val="autoZero"/>
      </c:ser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989691886707355E-2"/>
          <c:y val="3.0671869833590285E-2"/>
          <c:w val="0.92625788469799053"/>
          <c:h val="0.82674982248957218"/>
        </c:manualLayout>
      </c:layout>
      <c:barChart>
        <c:barDir val="col"/>
        <c:grouping val="stacked"/>
        <c:varyColors val="0"/>
        <c:ser>
          <c:idx val="0"/>
          <c:order val="0"/>
          <c:tx>
            <c:strRef>
              <c:f>'[Chart in Microsoft PowerPoint]Sheet1'!$B$1</c:f>
              <c:strCache>
                <c:ptCount val="1"/>
                <c:pt idx="0">
                  <c:v>Milk</c:v>
                </c:pt>
              </c:strCache>
            </c:strRef>
          </c:tx>
          <c:spPr>
            <a:solidFill>
              <a:srgbClr val="FFFF00"/>
            </a:solidFill>
            <a:ln>
              <a:solidFill>
                <a:schemeClr val="tx1"/>
              </a:solidFill>
            </a:ln>
            <a:effectLst/>
          </c:spPr>
          <c:invertIfNegative val="0"/>
          <c:cat>
            <c:strRef>
              <c:f>'[Chart in Microsoft PowerPoint]Sheet1'!$A$2:$A$8</c:f>
              <c:strCache>
                <c:ptCount val="7"/>
                <c:pt idx="0">
                  <c:v>4-10</c:v>
                </c:pt>
                <c:pt idx="1">
                  <c:v>11-18</c:v>
                </c:pt>
                <c:pt idx="2">
                  <c:v>19-29</c:v>
                </c:pt>
                <c:pt idx="3">
                  <c:v>30-39</c:v>
                </c:pt>
                <c:pt idx="4">
                  <c:v>40-49</c:v>
                </c:pt>
                <c:pt idx="5">
                  <c:v>50-59</c:v>
                </c:pt>
                <c:pt idx="6">
                  <c:v>60-64</c:v>
                </c:pt>
              </c:strCache>
            </c:strRef>
          </c:cat>
          <c:val>
            <c:numRef>
              <c:f>'[Chart in Microsoft PowerPoint]Sheet1'!$B$2:$B$8</c:f>
              <c:numCache>
                <c:formatCode>General</c:formatCode>
                <c:ptCount val="7"/>
                <c:pt idx="0">
                  <c:v>187</c:v>
                </c:pt>
                <c:pt idx="1">
                  <c:v>109</c:v>
                </c:pt>
                <c:pt idx="2">
                  <c:v>113</c:v>
                </c:pt>
                <c:pt idx="3">
                  <c:v>122</c:v>
                </c:pt>
                <c:pt idx="4">
                  <c:v>129</c:v>
                </c:pt>
                <c:pt idx="5">
                  <c:v>138</c:v>
                </c:pt>
                <c:pt idx="6">
                  <c:v>157</c:v>
                </c:pt>
              </c:numCache>
            </c:numRef>
          </c:val>
          <c:extLst>
            <c:ext xmlns:c16="http://schemas.microsoft.com/office/drawing/2014/chart" uri="{C3380CC4-5D6E-409C-BE32-E72D297353CC}">
              <c16:uniqueId val="{00000000-D637-4B42-B89E-7CC14035D4AA}"/>
            </c:ext>
          </c:extLst>
        </c:ser>
        <c:ser>
          <c:idx val="1"/>
          <c:order val="1"/>
          <c:tx>
            <c:strRef>
              <c:f>'[Chart in Microsoft PowerPoint]Sheet1'!$C$1</c:f>
              <c:strCache>
                <c:ptCount val="1"/>
                <c:pt idx="0">
                  <c:v>Cheese</c:v>
                </c:pt>
              </c:strCache>
            </c:strRef>
          </c:tx>
          <c:spPr>
            <a:solidFill>
              <a:schemeClr val="accent2"/>
            </a:solidFill>
            <a:ln>
              <a:solidFill>
                <a:schemeClr val="tx1"/>
              </a:solidFill>
            </a:ln>
            <a:effectLst/>
          </c:spPr>
          <c:invertIfNegative val="0"/>
          <c:cat>
            <c:strRef>
              <c:f>'[Chart in Microsoft PowerPoint]Sheet1'!$A$2:$A$8</c:f>
              <c:strCache>
                <c:ptCount val="7"/>
                <c:pt idx="0">
                  <c:v>4-10</c:v>
                </c:pt>
                <c:pt idx="1">
                  <c:v>11-18</c:v>
                </c:pt>
                <c:pt idx="2">
                  <c:v>19-29</c:v>
                </c:pt>
                <c:pt idx="3">
                  <c:v>30-39</c:v>
                </c:pt>
                <c:pt idx="4">
                  <c:v>40-49</c:v>
                </c:pt>
                <c:pt idx="5">
                  <c:v>50-59</c:v>
                </c:pt>
                <c:pt idx="6">
                  <c:v>60-64</c:v>
                </c:pt>
              </c:strCache>
            </c:strRef>
          </c:cat>
          <c:val>
            <c:numRef>
              <c:f>'[Chart in Microsoft PowerPoint]Sheet1'!$C$2:$C$8</c:f>
              <c:numCache>
                <c:formatCode>General</c:formatCode>
                <c:ptCount val="7"/>
                <c:pt idx="0">
                  <c:v>11</c:v>
                </c:pt>
                <c:pt idx="1">
                  <c:v>10</c:v>
                </c:pt>
                <c:pt idx="2">
                  <c:v>14</c:v>
                </c:pt>
                <c:pt idx="3">
                  <c:v>13</c:v>
                </c:pt>
                <c:pt idx="4">
                  <c:v>14</c:v>
                </c:pt>
                <c:pt idx="5">
                  <c:v>15</c:v>
                </c:pt>
                <c:pt idx="6">
                  <c:v>12</c:v>
                </c:pt>
              </c:numCache>
            </c:numRef>
          </c:val>
          <c:extLst>
            <c:ext xmlns:c16="http://schemas.microsoft.com/office/drawing/2014/chart" uri="{C3380CC4-5D6E-409C-BE32-E72D297353CC}">
              <c16:uniqueId val="{00000001-D637-4B42-B89E-7CC14035D4AA}"/>
            </c:ext>
          </c:extLst>
        </c:ser>
        <c:ser>
          <c:idx val="2"/>
          <c:order val="2"/>
          <c:tx>
            <c:strRef>
              <c:f>'[Chart in Microsoft PowerPoint]Sheet1'!$D$1</c:f>
              <c:strCache>
                <c:ptCount val="1"/>
                <c:pt idx="0">
                  <c:v>Yoghurt</c:v>
                </c:pt>
              </c:strCache>
            </c:strRef>
          </c:tx>
          <c:spPr>
            <a:solidFill>
              <a:schemeClr val="accent5">
                <a:lumMod val="20000"/>
                <a:lumOff val="80000"/>
              </a:schemeClr>
            </a:solidFill>
            <a:ln>
              <a:solidFill>
                <a:schemeClr val="tx1"/>
              </a:solidFill>
            </a:ln>
            <a:effectLst/>
          </c:spPr>
          <c:invertIfNegative val="0"/>
          <c:cat>
            <c:strRef>
              <c:f>'[Chart in Microsoft PowerPoint]Sheet1'!$A$2:$A$8</c:f>
              <c:strCache>
                <c:ptCount val="7"/>
                <c:pt idx="0">
                  <c:v>4-10</c:v>
                </c:pt>
                <c:pt idx="1">
                  <c:v>11-18</c:v>
                </c:pt>
                <c:pt idx="2">
                  <c:v>19-29</c:v>
                </c:pt>
                <c:pt idx="3">
                  <c:v>30-39</c:v>
                </c:pt>
                <c:pt idx="4">
                  <c:v>40-49</c:v>
                </c:pt>
                <c:pt idx="5">
                  <c:v>50-59</c:v>
                </c:pt>
                <c:pt idx="6">
                  <c:v>60-64</c:v>
                </c:pt>
              </c:strCache>
            </c:strRef>
          </c:cat>
          <c:val>
            <c:numRef>
              <c:f>'[Chart in Microsoft PowerPoint]Sheet1'!$D$2:$D$8</c:f>
              <c:numCache>
                <c:formatCode>General</c:formatCode>
                <c:ptCount val="7"/>
                <c:pt idx="0">
                  <c:v>37</c:v>
                </c:pt>
                <c:pt idx="1">
                  <c:v>18</c:v>
                </c:pt>
                <c:pt idx="2">
                  <c:v>19</c:v>
                </c:pt>
                <c:pt idx="3">
                  <c:v>26</c:v>
                </c:pt>
                <c:pt idx="4">
                  <c:v>34</c:v>
                </c:pt>
                <c:pt idx="5">
                  <c:v>36</c:v>
                </c:pt>
                <c:pt idx="6">
                  <c:v>37</c:v>
                </c:pt>
              </c:numCache>
            </c:numRef>
          </c:val>
          <c:extLst>
            <c:ext xmlns:c16="http://schemas.microsoft.com/office/drawing/2014/chart" uri="{C3380CC4-5D6E-409C-BE32-E72D297353CC}">
              <c16:uniqueId val="{00000002-D637-4B42-B89E-7CC14035D4AA}"/>
            </c:ext>
          </c:extLst>
        </c:ser>
        <c:dLbls>
          <c:showLegendKey val="0"/>
          <c:showVal val="0"/>
          <c:showCatName val="0"/>
          <c:showSerName val="0"/>
          <c:showPercent val="0"/>
          <c:showBubbleSize val="0"/>
        </c:dLbls>
        <c:gapWidth val="150"/>
        <c:overlap val="100"/>
        <c:axId val="237842512"/>
        <c:axId val="237842904"/>
      </c:barChart>
      <c:catAx>
        <c:axId val="237842512"/>
        <c:scaling>
          <c:orientation val="minMax"/>
        </c:scaling>
        <c:delete val="0"/>
        <c:axPos val="b"/>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237842904"/>
        <c:crosses val="autoZero"/>
        <c:auto val="1"/>
        <c:lblAlgn val="ctr"/>
        <c:lblOffset val="100"/>
        <c:noMultiLvlLbl val="0"/>
      </c:catAx>
      <c:valAx>
        <c:axId val="237842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5875">
            <a:solidFill>
              <a:schemeClr val="tx1"/>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237842512"/>
        <c:crosses val="autoZero"/>
        <c:crossBetween val="between"/>
      </c:valAx>
      <c:spPr>
        <a:noFill/>
        <a:ln>
          <a:noFill/>
        </a:ln>
        <a:effectLst/>
      </c:spPr>
    </c:plotArea>
    <c:legend>
      <c:legendPos val="b"/>
      <c:layout>
        <c:manualLayout>
          <c:xMode val="edge"/>
          <c:yMode val="edge"/>
          <c:x val="0.3993926128039782"/>
          <c:y val="9.1124434700094153E-2"/>
          <c:w val="0.35718032036783781"/>
          <c:h val="4.448650635327056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Graph!$H$2</c:f>
              <c:strCache>
                <c:ptCount val="1"/>
                <c:pt idx="0">
                  <c:v>C_SP</c:v>
                </c:pt>
              </c:strCache>
            </c:strRef>
          </c:tx>
          <c:invertIfNegative val="0"/>
          <c:errBars>
            <c:errBarType val="both"/>
            <c:errValType val="cust"/>
            <c:noEndCap val="0"/>
            <c:plus>
              <c:numRef>
                <c:f>Graph!$A$19:$A$21</c:f>
                <c:numCache>
                  <c:formatCode>General</c:formatCode>
                  <c:ptCount val="3"/>
                  <c:pt idx="0">
                    <c:v>1.2473394214464419</c:v>
                  </c:pt>
                  <c:pt idx="1">
                    <c:v>1.2885264811664461</c:v>
                  </c:pt>
                  <c:pt idx="2">
                    <c:v>1.292205287853146</c:v>
                  </c:pt>
                </c:numCache>
              </c:numRef>
            </c:plus>
            <c:minus>
              <c:numRef>
                <c:f>Graph!$A$19:$A$21</c:f>
                <c:numCache>
                  <c:formatCode>General</c:formatCode>
                  <c:ptCount val="3"/>
                  <c:pt idx="0">
                    <c:v>1.2473394214464419</c:v>
                  </c:pt>
                  <c:pt idx="1">
                    <c:v>1.2885264811664461</c:v>
                  </c:pt>
                  <c:pt idx="2">
                    <c:v>1.292205287853146</c:v>
                  </c:pt>
                </c:numCache>
              </c:numRef>
            </c:minus>
          </c:errBars>
          <c:cat>
            <c:strRef>
              <c:f>Graph!$A$3:$A$5</c:f>
              <c:strCache>
                <c:ptCount val="3"/>
                <c:pt idx="0">
                  <c:v>A</c:v>
                </c:pt>
                <c:pt idx="1">
                  <c:v>B</c:v>
                </c:pt>
                <c:pt idx="2">
                  <c:v>C</c:v>
                </c:pt>
              </c:strCache>
            </c:strRef>
          </c:cat>
          <c:val>
            <c:numRef>
              <c:f>Graph!$H$3:$H$5</c:f>
              <c:numCache>
                <c:formatCode>0.00</c:formatCode>
                <c:ptCount val="3"/>
                <c:pt idx="0">
                  <c:v>-4.9960526315789462</c:v>
                </c:pt>
                <c:pt idx="1">
                  <c:v>-0.71710526315789502</c:v>
                </c:pt>
                <c:pt idx="2">
                  <c:v>0.40204678362573099</c:v>
                </c:pt>
              </c:numCache>
            </c:numRef>
          </c:val>
          <c:extLst>
            <c:ext xmlns:c16="http://schemas.microsoft.com/office/drawing/2014/chart" uri="{C3380CC4-5D6E-409C-BE32-E72D297353CC}">
              <c16:uniqueId val="{00000000-810A-4FB7-9182-3564E5FF8C61}"/>
            </c:ext>
          </c:extLst>
        </c:ser>
        <c:ser>
          <c:idx val="1"/>
          <c:order val="1"/>
          <c:tx>
            <c:strRef>
              <c:f>Graph!$I$2</c:f>
              <c:strCache>
                <c:ptCount val="1"/>
                <c:pt idx="0">
                  <c:v>C_DP</c:v>
                </c:pt>
              </c:strCache>
            </c:strRef>
          </c:tx>
          <c:invertIfNegative val="0"/>
          <c:errBars>
            <c:errBarType val="both"/>
            <c:errValType val="cust"/>
            <c:noEndCap val="0"/>
            <c:plus>
              <c:numRef>
                <c:f>Graph!$B$19:$B$21</c:f>
                <c:numCache>
                  <c:formatCode>General</c:formatCode>
                  <c:ptCount val="3"/>
                  <c:pt idx="0">
                    <c:v>0.75277037523063905</c:v>
                  </c:pt>
                  <c:pt idx="1">
                    <c:v>0.83071049460083701</c:v>
                  </c:pt>
                  <c:pt idx="2">
                    <c:v>0.88312391603011198</c:v>
                  </c:pt>
                </c:numCache>
              </c:numRef>
            </c:plus>
            <c:minus>
              <c:numRef>
                <c:f>Graph!$B$19:$B$21</c:f>
                <c:numCache>
                  <c:formatCode>General</c:formatCode>
                  <c:ptCount val="3"/>
                  <c:pt idx="0">
                    <c:v>0.75277037523063905</c:v>
                  </c:pt>
                  <c:pt idx="1">
                    <c:v>0.83071049460083701</c:v>
                  </c:pt>
                  <c:pt idx="2">
                    <c:v>0.88312391603011198</c:v>
                  </c:pt>
                </c:numCache>
              </c:numRef>
            </c:minus>
          </c:errBars>
          <c:cat>
            <c:strRef>
              <c:f>Graph!$A$3:$A$5</c:f>
              <c:strCache>
                <c:ptCount val="3"/>
                <c:pt idx="0">
                  <c:v>A</c:v>
                </c:pt>
                <c:pt idx="1">
                  <c:v>B</c:v>
                </c:pt>
                <c:pt idx="2">
                  <c:v>C</c:v>
                </c:pt>
              </c:strCache>
            </c:strRef>
          </c:cat>
          <c:val>
            <c:numRef>
              <c:f>Graph!$I$3:$I$5</c:f>
              <c:numCache>
                <c:formatCode>0.00</c:formatCode>
                <c:ptCount val="3"/>
                <c:pt idx="0">
                  <c:v>-2.0209551656920079</c:v>
                </c:pt>
                <c:pt idx="1">
                  <c:v>-1.0109649122807021</c:v>
                </c:pt>
                <c:pt idx="2">
                  <c:v>0.61842105263157898</c:v>
                </c:pt>
              </c:numCache>
            </c:numRef>
          </c:val>
          <c:extLst>
            <c:ext xmlns:c16="http://schemas.microsoft.com/office/drawing/2014/chart" uri="{C3380CC4-5D6E-409C-BE32-E72D297353CC}">
              <c16:uniqueId val="{00000001-810A-4FB7-9182-3564E5FF8C61}"/>
            </c:ext>
          </c:extLst>
        </c:ser>
        <c:dLbls>
          <c:showLegendKey val="0"/>
          <c:showVal val="0"/>
          <c:showCatName val="0"/>
          <c:showSerName val="0"/>
          <c:showPercent val="0"/>
          <c:showBubbleSize val="0"/>
        </c:dLbls>
        <c:gapWidth val="150"/>
        <c:axId val="237844080"/>
        <c:axId val="237844472"/>
      </c:barChart>
      <c:catAx>
        <c:axId val="237844080"/>
        <c:scaling>
          <c:orientation val="minMax"/>
        </c:scaling>
        <c:delete val="1"/>
        <c:axPos val="b"/>
        <c:title>
          <c:tx>
            <c:rich>
              <a:bodyPr/>
              <a:lstStyle/>
              <a:p>
                <a:pPr>
                  <a:defRPr/>
                </a:pPr>
                <a:r>
                  <a:rPr lang="en-US"/>
                  <a:t>A                                    B                                     C</a:t>
                </a:r>
              </a:p>
              <a:p>
                <a:pPr>
                  <a:defRPr/>
                </a:pPr>
                <a:r>
                  <a:rPr lang="en-US"/>
                  <a:t>Product</a:t>
                </a:r>
                <a:endParaRPr lang="hu-HU"/>
              </a:p>
            </c:rich>
          </c:tx>
          <c:overlay val="0"/>
        </c:title>
        <c:numFmt formatCode="General" sourceLinked="0"/>
        <c:majorTickMark val="out"/>
        <c:minorTickMark val="none"/>
        <c:tickLblPos val="nextTo"/>
        <c:crossAx val="237844472"/>
        <c:crosses val="autoZero"/>
        <c:auto val="1"/>
        <c:lblAlgn val="ctr"/>
        <c:lblOffset val="100"/>
        <c:noMultiLvlLbl val="0"/>
      </c:catAx>
      <c:valAx>
        <c:axId val="237844472"/>
        <c:scaling>
          <c:orientation val="minMax"/>
        </c:scaling>
        <c:delete val="0"/>
        <c:axPos val="l"/>
        <c:majorGridlines/>
        <c:numFmt formatCode="0.00" sourceLinked="1"/>
        <c:majorTickMark val="out"/>
        <c:minorTickMark val="none"/>
        <c:tickLblPos val="nextTo"/>
        <c:crossAx val="237844080"/>
        <c:crosses val="autoZero"/>
        <c:crossBetween val="between"/>
      </c:valAx>
    </c:plotArea>
    <c:legend>
      <c:legendPos val="r"/>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924504393830645E-2"/>
          <c:y val="9.1500411185762298E-2"/>
          <c:w val="0.74659105018595762"/>
          <c:h val="0.78129205991201278"/>
        </c:manualLayout>
      </c:layout>
      <c:barChart>
        <c:barDir val="col"/>
        <c:grouping val="clustered"/>
        <c:varyColors val="0"/>
        <c:ser>
          <c:idx val="0"/>
          <c:order val="0"/>
          <c:tx>
            <c:strRef>
              <c:f>Graph!$C$2</c:f>
              <c:strCache>
                <c:ptCount val="1"/>
                <c:pt idx="0">
                  <c:v>P_SP</c:v>
                </c:pt>
              </c:strCache>
            </c:strRef>
          </c:tx>
          <c:invertIfNegative val="0"/>
          <c:errBars>
            <c:errBarType val="both"/>
            <c:errValType val="cust"/>
            <c:noEndCap val="0"/>
            <c:plus>
              <c:numRef>
                <c:f>'[Chronic PWA.xlsx]Graph'!$C$10.'[Chronic PWA.xlsx]Graph'!$C$12.'[Chronic PWA.xlsx]Graph'!$C$14</c:f>
                <c:numCache>
                  <c:formatCode>General</c:formatCode>
                  <c:ptCount val="3"/>
                  <c:pt idx="0">
                    <c:v>1.372198112289801</c:v>
                  </c:pt>
                  <c:pt idx="1">
                    <c:v>1.35539339173947</c:v>
                  </c:pt>
                  <c:pt idx="2">
                    <c:v>1.3886789123632639</c:v>
                  </c:pt>
                </c:numCache>
              </c:numRef>
            </c:plus>
            <c:minus>
              <c:numRef>
                <c:f>'[Chronic PWA.xlsx]Graph'!$C$10.'[Chronic PWA.xlsx]Graph'!$C$12.'[Chronic PWA.xlsx]Graph'!$C$14</c:f>
                <c:numCache>
                  <c:formatCode>General</c:formatCode>
                  <c:ptCount val="3"/>
                  <c:pt idx="0">
                    <c:v>1.372198112289801</c:v>
                  </c:pt>
                  <c:pt idx="1">
                    <c:v>1.35539339173947</c:v>
                  </c:pt>
                  <c:pt idx="2">
                    <c:v>1.3886789123632639</c:v>
                  </c:pt>
                </c:numCache>
              </c:numRef>
            </c:minus>
          </c:errBars>
          <c:cat>
            <c:strRef>
              <c:f>Graph!$A$3:$A$5</c:f>
              <c:strCache>
                <c:ptCount val="3"/>
                <c:pt idx="0">
                  <c:v>A</c:v>
                </c:pt>
                <c:pt idx="1">
                  <c:v>B</c:v>
                </c:pt>
                <c:pt idx="2">
                  <c:v>C</c:v>
                </c:pt>
              </c:strCache>
            </c:strRef>
          </c:cat>
          <c:val>
            <c:numRef>
              <c:f>Graph!$C$3:$C$5</c:f>
              <c:numCache>
                <c:formatCode>0.00</c:formatCode>
                <c:ptCount val="3"/>
                <c:pt idx="0">
                  <c:v>-4.7758284600389862</c:v>
                </c:pt>
                <c:pt idx="1">
                  <c:v>-0.114035087719298</c:v>
                </c:pt>
                <c:pt idx="2">
                  <c:v>0.95614035087719296</c:v>
                </c:pt>
              </c:numCache>
            </c:numRef>
          </c:val>
          <c:extLst>
            <c:ext xmlns:c16="http://schemas.microsoft.com/office/drawing/2014/chart" uri="{C3380CC4-5D6E-409C-BE32-E72D297353CC}">
              <c16:uniqueId val="{00000000-154B-4A5F-808D-21022AFAB75D}"/>
            </c:ext>
          </c:extLst>
        </c:ser>
        <c:ser>
          <c:idx val="1"/>
          <c:order val="1"/>
          <c:tx>
            <c:strRef>
              <c:f>Graph!$D$2</c:f>
              <c:strCache>
                <c:ptCount val="1"/>
                <c:pt idx="0">
                  <c:v>P_DP</c:v>
                </c:pt>
              </c:strCache>
            </c:strRef>
          </c:tx>
          <c:invertIfNegative val="0"/>
          <c:errBars>
            <c:errBarType val="both"/>
            <c:errValType val="cust"/>
            <c:noEndCap val="0"/>
            <c:plus>
              <c:numLit>
                <c:formatCode>General</c:formatCode>
                <c:ptCount val="1"/>
                <c:pt idx="0">
                  <c:v>1</c:v>
                </c:pt>
              </c:numLit>
            </c:plus>
            <c:minus>
              <c:numLit>
                <c:formatCode>General</c:formatCode>
                <c:ptCount val="1"/>
                <c:pt idx="0">
                  <c:v>1</c:v>
                </c:pt>
              </c:numLit>
            </c:minus>
          </c:errBars>
          <c:cat>
            <c:strRef>
              <c:f>Graph!$A$3:$A$5</c:f>
              <c:strCache>
                <c:ptCount val="3"/>
                <c:pt idx="0">
                  <c:v>A</c:v>
                </c:pt>
                <c:pt idx="1">
                  <c:v>B</c:v>
                </c:pt>
                <c:pt idx="2">
                  <c:v>C</c:v>
                </c:pt>
              </c:strCache>
            </c:strRef>
          </c:cat>
          <c:val>
            <c:numRef>
              <c:f>Graph!$D$3:$D$5</c:f>
              <c:numCache>
                <c:formatCode>0.00</c:formatCode>
                <c:ptCount val="3"/>
                <c:pt idx="0">
                  <c:v>-1.97270955165692</c:v>
                </c:pt>
                <c:pt idx="1">
                  <c:v>-0.96491228070175405</c:v>
                </c:pt>
                <c:pt idx="2">
                  <c:v>0.640350877192982</c:v>
                </c:pt>
              </c:numCache>
            </c:numRef>
          </c:val>
          <c:extLst>
            <c:ext xmlns:c16="http://schemas.microsoft.com/office/drawing/2014/chart" uri="{C3380CC4-5D6E-409C-BE32-E72D297353CC}">
              <c16:uniqueId val="{00000001-154B-4A5F-808D-21022AFAB75D}"/>
            </c:ext>
          </c:extLst>
        </c:ser>
        <c:dLbls>
          <c:showLegendKey val="0"/>
          <c:showVal val="0"/>
          <c:showCatName val="0"/>
          <c:showSerName val="0"/>
          <c:showPercent val="0"/>
          <c:showBubbleSize val="0"/>
        </c:dLbls>
        <c:gapWidth val="150"/>
        <c:axId val="237845256"/>
        <c:axId val="237845648"/>
      </c:barChart>
      <c:catAx>
        <c:axId val="237845256"/>
        <c:scaling>
          <c:orientation val="minMax"/>
        </c:scaling>
        <c:delete val="1"/>
        <c:axPos val="b"/>
        <c:title>
          <c:tx>
            <c:rich>
              <a:bodyPr/>
              <a:lstStyle/>
              <a:p>
                <a:pPr>
                  <a:defRPr/>
                </a:pPr>
                <a:r>
                  <a:rPr lang="en-GB" sz="1100"/>
                  <a:t>A                                          B                                     </a:t>
                </a:r>
                <a:r>
                  <a:rPr lang="en-GB"/>
                  <a:t>C</a:t>
                </a:r>
              </a:p>
              <a:p>
                <a:pPr>
                  <a:defRPr/>
                </a:pPr>
                <a:r>
                  <a:rPr lang="en-GB"/>
                  <a:t>Products</a:t>
                </a:r>
              </a:p>
            </c:rich>
          </c:tx>
          <c:overlay val="0"/>
        </c:title>
        <c:numFmt formatCode="General" sourceLinked="0"/>
        <c:majorTickMark val="none"/>
        <c:minorTickMark val="none"/>
        <c:tickLblPos val="nextTo"/>
        <c:crossAx val="237845648"/>
        <c:crosses val="autoZero"/>
        <c:auto val="1"/>
        <c:lblAlgn val="ctr"/>
        <c:lblOffset val="100"/>
        <c:noMultiLvlLbl val="0"/>
      </c:catAx>
      <c:valAx>
        <c:axId val="237845648"/>
        <c:scaling>
          <c:orientation val="minMax"/>
        </c:scaling>
        <c:delete val="0"/>
        <c:axPos val="l"/>
        <c:majorGridlines/>
        <c:numFmt formatCode="0.00" sourceLinked="1"/>
        <c:majorTickMark val="none"/>
        <c:minorTickMark val="none"/>
        <c:tickLblPos val="nextTo"/>
        <c:crossAx val="237845256"/>
        <c:crosses val="autoZero"/>
        <c:crossBetween val="between"/>
      </c:valAx>
    </c:plotArea>
    <c:legend>
      <c:legendPos val="r"/>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202" tIns="46100" rIns="92202" bIns="46100" numCol="1" anchor="ctr" anchorCtr="0" compatLnSpc="1">
            <a:prstTxWarp prst="textNoShape">
              <a:avLst/>
            </a:prstTxWarp>
          </a:bodyPr>
          <a:lstStyle>
            <a:lvl1pPr>
              <a:defRPr sz="1200">
                <a:solidFill>
                  <a:schemeClr val="bg1"/>
                </a:solidFill>
              </a:defRPr>
            </a:lvl1pPr>
          </a:lstStyle>
          <a:p>
            <a:pPr>
              <a:defRPr/>
            </a:pPr>
            <a:endParaRPr lang="en-US"/>
          </a:p>
        </p:txBody>
      </p:sp>
      <p:sp>
        <p:nvSpPr>
          <p:cNvPr id="459779"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2202" tIns="46100" rIns="92202" bIns="46100" numCol="1" anchor="ctr" anchorCtr="0" compatLnSpc="1">
            <a:prstTxWarp prst="textNoShape">
              <a:avLst/>
            </a:prstTxWarp>
          </a:bodyPr>
          <a:lstStyle>
            <a:lvl1pPr algn="r">
              <a:defRPr sz="1200">
                <a:solidFill>
                  <a:schemeClr val="bg1"/>
                </a:solidFill>
              </a:defRPr>
            </a:lvl1pPr>
          </a:lstStyle>
          <a:p>
            <a:pPr>
              <a:defRPr/>
            </a:pPr>
            <a:endParaRPr lang="en-US"/>
          </a:p>
        </p:txBody>
      </p:sp>
      <p:sp>
        <p:nvSpPr>
          <p:cNvPr id="459780" name="Rectangle 4"/>
          <p:cNvSpPr>
            <a:spLocks noGrp="1" noChangeArrowheads="1"/>
          </p:cNvSpPr>
          <p:nvPr>
            <p:ph type="ftr" sz="quarter" idx="2"/>
          </p:nvPr>
        </p:nvSpPr>
        <p:spPr bwMode="auto">
          <a:xfrm>
            <a:off x="0" y="9431338"/>
            <a:ext cx="2946400" cy="496887"/>
          </a:xfrm>
          <a:prstGeom prst="rect">
            <a:avLst/>
          </a:prstGeom>
          <a:noFill/>
          <a:ln w="9525">
            <a:noFill/>
            <a:miter lim="800000"/>
            <a:headEnd/>
            <a:tailEnd/>
          </a:ln>
          <a:effectLst/>
        </p:spPr>
        <p:txBody>
          <a:bodyPr vert="horz" wrap="square" lIns="92202" tIns="46100" rIns="92202" bIns="46100" numCol="1" anchor="b" anchorCtr="0" compatLnSpc="1">
            <a:prstTxWarp prst="textNoShape">
              <a:avLst/>
            </a:prstTxWarp>
          </a:bodyPr>
          <a:lstStyle>
            <a:lvl1pPr>
              <a:defRPr sz="1200">
                <a:solidFill>
                  <a:schemeClr val="bg1"/>
                </a:solidFill>
              </a:defRPr>
            </a:lvl1pPr>
          </a:lstStyle>
          <a:p>
            <a:pPr>
              <a:defRPr/>
            </a:pPr>
            <a:endParaRPr lang="en-US"/>
          </a:p>
        </p:txBody>
      </p:sp>
      <p:sp>
        <p:nvSpPr>
          <p:cNvPr id="459781" name="Rectangle 5"/>
          <p:cNvSpPr>
            <a:spLocks noGrp="1" noChangeArrowheads="1"/>
          </p:cNvSpPr>
          <p:nvPr>
            <p:ph type="sldNum" sz="quarter" idx="3"/>
          </p:nvPr>
        </p:nvSpPr>
        <p:spPr bwMode="auto">
          <a:xfrm>
            <a:off x="3851275" y="9431338"/>
            <a:ext cx="2946400" cy="496887"/>
          </a:xfrm>
          <a:prstGeom prst="rect">
            <a:avLst/>
          </a:prstGeom>
          <a:noFill/>
          <a:ln w="9525">
            <a:noFill/>
            <a:miter lim="800000"/>
            <a:headEnd/>
            <a:tailEnd/>
          </a:ln>
          <a:effectLst/>
        </p:spPr>
        <p:txBody>
          <a:bodyPr vert="horz" wrap="square" lIns="92202" tIns="46100" rIns="92202" bIns="46100" numCol="1" anchor="b" anchorCtr="0" compatLnSpc="1">
            <a:prstTxWarp prst="textNoShape">
              <a:avLst/>
            </a:prstTxWarp>
          </a:bodyPr>
          <a:lstStyle>
            <a:lvl1pPr algn="r">
              <a:defRPr sz="1200">
                <a:solidFill>
                  <a:schemeClr val="bg1"/>
                </a:solidFill>
              </a:defRPr>
            </a:lvl1pPr>
          </a:lstStyle>
          <a:p>
            <a:pPr>
              <a:defRPr/>
            </a:pPr>
            <a:fld id="{A5757D3B-9ECE-46DF-A3DB-BB1F5B6A32B3}" type="slidenum">
              <a:rPr lang="en-US"/>
              <a:pPr>
                <a:defRPr/>
              </a:pPr>
              <a:t>‹#›</a:t>
            </a:fld>
            <a:endParaRPr lang="en-US" dirty="0"/>
          </a:p>
        </p:txBody>
      </p:sp>
    </p:spTree>
    <p:extLst>
      <p:ext uri="{BB962C8B-B14F-4D97-AF65-F5344CB8AC3E}">
        <p14:creationId xmlns:p14="http://schemas.microsoft.com/office/powerpoint/2010/main" val="39249854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202" tIns="46100" rIns="92202" bIns="46100" numCol="1" anchor="t" anchorCtr="0" compatLnSpc="1">
            <a:prstTxWarp prst="textNoShape">
              <a:avLst/>
            </a:prstTxWarp>
          </a:bodyPr>
          <a:lstStyle>
            <a:lvl1pPr>
              <a:defRPr sz="1200"/>
            </a:lvl1pPr>
          </a:lstStyle>
          <a:p>
            <a:pPr>
              <a:defRPr/>
            </a:pPr>
            <a:endParaRPr lang="en-US"/>
          </a:p>
        </p:txBody>
      </p:sp>
      <p:sp>
        <p:nvSpPr>
          <p:cNvPr id="921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202" tIns="46100" rIns="92202" bIns="46100" numCol="1" anchor="t" anchorCtr="0" compatLnSpc="1">
            <a:prstTxWarp prst="textNoShape">
              <a:avLst/>
            </a:prstTxWarp>
          </a:bodyPr>
          <a:lstStyle>
            <a:lvl1pPr algn="r">
              <a:defRPr sz="1200"/>
            </a:lvl1pPr>
          </a:lstStyle>
          <a:p>
            <a:pPr>
              <a:defRPr/>
            </a:pPr>
            <a:endParaRPr lang="en-US"/>
          </a:p>
        </p:txBody>
      </p:sp>
      <p:sp>
        <p:nvSpPr>
          <p:cNvPr id="9220"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79450" y="4716463"/>
            <a:ext cx="5438775" cy="4467225"/>
          </a:xfrm>
          <a:prstGeom prst="rect">
            <a:avLst/>
          </a:prstGeom>
          <a:noFill/>
          <a:ln w="9525">
            <a:noFill/>
            <a:miter lim="800000"/>
            <a:headEnd/>
            <a:tailEnd/>
          </a:ln>
          <a:effectLst/>
        </p:spPr>
        <p:txBody>
          <a:bodyPr vert="horz" wrap="square" lIns="92202" tIns="46100" rIns="92202" bIns="4610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2202" tIns="46100" rIns="92202" bIns="46100" numCol="1" anchor="b" anchorCtr="0" compatLnSpc="1">
            <a:prstTxWarp prst="textNoShape">
              <a:avLst/>
            </a:prstTxWarp>
          </a:bodyPr>
          <a:lstStyle>
            <a:lvl1pPr>
              <a:defRPr sz="1200"/>
            </a:lvl1pPr>
          </a:lstStyle>
          <a:p>
            <a:pPr>
              <a:defRPr/>
            </a:pPr>
            <a:endParaRPr lang="en-US"/>
          </a:p>
        </p:txBody>
      </p:sp>
      <p:sp>
        <p:nvSpPr>
          <p:cNvPr id="9223" name="Rectangle 7"/>
          <p:cNvSpPr>
            <a:spLocks noGrp="1" noChangeArrowheads="1"/>
          </p:cNvSpPr>
          <p:nvPr>
            <p:ph type="sldNum" sz="quarter" idx="5"/>
          </p:nvPr>
        </p:nvSpPr>
        <p:spPr bwMode="auto">
          <a:xfrm>
            <a:off x="3849688" y="9429750"/>
            <a:ext cx="2946400" cy="496888"/>
          </a:xfrm>
          <a:prstGeom prst="rect">
            <a:avLst/>
          </a:prstGeom>
          <a:noFill/>
          <a:ln w="9525">
            <a:noFill/>
            <a:miter lim="800000"/>
            <a:headEnd/>
            <a:tailEnd/>
          </a:ln>
          <a:effectLst/>
        </p:spPr>
        <p:txBody>
          <a:bodyPr vert="horz" wrap="square" lIns="92202" tIns="46100" rIns="92202" bIns="46100" numCol="1" anchor="b" anchorCtr="0" compatLnSpc="1">
            <a:prstTxWarp prst="textNoShape">
              <a:avLst/>
            </a:prstTxWarp>
          </a:bodyPr>
          <a:lstStyle>
            <a:lvl1pPr algn="r">
              <a:defRPr sz="1200"/>
            </a:lvl1pPr>
          </a:lstStyle>
          <a:p>
            <a:pPr>
              <a:defRPr/>
            </a:pPr>
            <a:fld id="{4BA5E761-129A-40C2-8CDC-415CFA8F39DD}" type="slidenum">
              <a:rPr lang="en-US"/>
              <a:pPr>
                <a:defRPr/>
              </a:pPr>
              <a:t>‹#›</a:t>
            </a:fld>
            <a:endParaRPr lang="en-US" dirty="0"/>
          </a:p>
        </p:txBody>
      </p:sp>
    </p:spTree>
    <p:extLst>
      <p:ext uri="{BB962C8B-B14F-4D97-AF65-F5344CB8AC3E}">
        <p14:creationId xmlns:p14="http://schemas.microsoft.com/office/powerpoint/2010/main" val="29723828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Rdg Vesta" pitchFamily="2" charset="0"/>
        <a:ea typeface="+mn-ea"/>
        <a:cs typeface="+mn-cs"/>
      </a:defRPr>
    </a:lvl1pPr>
    <a:lvl2pPr marL="457200" algn="l" rtl="0" eaLnBrk="0" fontAlgn="base" hangingPunct="0">
      <a:spcBef>
        <a:spcPct val="30000"/>
      </a:spcBef>
      <a:spcAft>
        <a:spcPct val="0"/>
      </a:spcAft>
      <a:defRPr sz="1200" kern="1200">
        <a:solidFill>
          <a:schemeClr val="tx1"/>
        </a:solidFill>
        <a:latin typeface="Rdg Vesta" pitchFamily="2" charset="0"/>
        <a:ea typeface="+mn-ea"/>
        <a:cs typeface="+mn-cs"/>
      </a:defRPr>
    </a:lvl2pPr>
    <a:lvl3pPr marL="914400" algn="l" rtl="0" eaLnBrk="0" fontAlgn="base" hangingPunct="0">
      <a:spcBef>
        <a:spcPct val="30000"/>
      </a:spcBef>
      <a:spcAft>
        <a:spcPct val="0"/>
      </a:spcAft>
      <a:defRPr sz="1200" kern="1200">
        <a:solidFill>
          <a:schemeClr val="tx1"/>
        </a:solidFill>
        <a:latin typeface="Rdg Vesta" pitchFamily="2" charset="0"/>
        <a:ea typeface="+mn-ea"/>
        <a:cs typeface="+mn-cs"/>
      </a:defRPr>
    </a:lvl3pPr>
    <a:lvl4pPr marL="1371600" algn="l" rtl="0" eaLnBrk="0" fontAlgn="base" hangingPunct="0">
      <a:spcBef>
        <a:spcPct val="30000"/>
      </a:spcBef>
      <a:spcAft>
        <a:spcPct val="0"/>
      </a:spcAft>
      <a:defRPr sz="1200" kern="1200">
        <a:solidFill>
          <a:schemeClr val="tx1"/>
        </a:solidFill>
        <a:latin typeface="Rdg Vesta" pitchFamily="2" charset="0"/>
        <a:ea typeface="+mn-ea"/>
        <a:cs typeface="+mn-cs"/>
      </a:defRPr>
    </a:lvl4pPr>
    <a:lvl5pPr marL="1828800" algn="l" rtl="0" eaLnBrk="0" fontAlgn="base" hangingPunct="0">
      <a:spcBef>
        <a:spcPct val="30000"/>
      </a:spcBef>
      <a:spcAft>
        <a:spcPct val="0"/>
      </a:spcAft>
      <a:defRPr sz="1200" kern="1200">
        <a:solidFill>
          <a:schemeClr val="tx1"/>
        </a:solidFill>
        <a:latin typeface="Rdg Vesta"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BA5E761-129A-40C2-8CDC-415CFA8F39DD}" type="slidenum">
              <a:rPr lang="en-US" smtClean="0"/>
              <a:pPr>
                <a:defRPr/>
              </a:pPr>
              <a:t>5</a:t>
            </a:fld>
            <a:endParaRPr lang="en-US" dirty="0"/>
          </a:p>
        </p:txBody>
      </p:sp>
    </p:spTree>
    <p:extLst>
      <p:ext uri="{BB962C8B-B14F-4D97-AF65-F5344CB8AC3E}">
        <p14:creationId xmlns:p14="http://schemas.microsoft.com/office/powerpoint/2010/main" val="389095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BA5E761-129A-40C2-8CDC-415CFA8F39DD}" type="slidenum">
              <a:rPr lang="en-US" smtClean="0"/>
              <a:pPr>
                <a:defRPr/>
              </a:pPr>
              <a:t>8</a:t>
            </a:fld>
            <a:endParaRPr lang="en-US" dirty="0"/>
          </a:p>
        </p:txBody>
      </p:sp>
    </p:spTree>
    <p:extLst>
      <p:ext uri="{BB962C8B-B14F-4D97-AF65-F5344CB8AC3E}">
        <p14:creationId xmlns:p14="http://schemas.microsoft.com/office/powerpoint/2010/main" val="3489739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BA5E761-129A-40C2-8CDC-415CFA8F39DD}" type="slidenum">
              <a:rPr lang="en-US" smtClean="0"/>
              <a:pPr>
                <a:defRPr/>
              </a:pPr>
              <a:t>9</a:t>
            </a:fld>
            <a:endParaRPr lang="en-US" dirty="0"/>
          </a:p>
        </p:txBody>
      </p:sp>
    </p:spTree>
    <p:extLst>
      <p:ext uri="{BB962C8B-B14F-4D97-AF65-F5344CB8AC3E}">
        <p14:creationId xmlns:p14="http://schemas.microsoft.com/office/powerpoint/2010/main" val="866634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BA5E761-129A-40C2-8CDC-415CFA8F39DD}" type="slidenum">
              <a:rPr lang="en-US" smtClean="0"/>
              <a:pPr>
                <a:defRPr/>
              </a:pPr>
              <a:t>15</a:t>
            </a:fld>
            <a:endParaRPr lang="en-US" dirty="0"/>
          </a:p>
        </p:txBody>
      </p:sp>
    </p:spTree>
    <p:extLst>
      <p:ext uri="{BB962C8B-B14F-4D97-AF65-F5344CB8AC3E}">
        <p14:creationId xmlns:p14="http://schemas.microsoft.com/office/powerpoint/2010/main" val="75638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660B4DAE-87A2-4969-AF57-E0122B7EA726}" type="slidenum">
              <a:rPr lang="en-GB" altLang="en-US" smtClean="0"/>
              <a:pPr>
                <a:defRPr/>
              </a:pPr>
              <a:t>23</a:t>
            </a:fld>
            <a:endParaRPr lang="en-GB" altLang="en-US"/>
          </a:p>
        </p:txBody>
      </p:sp>
    </p:spTree>
    <p:extLst>
      <p:ext uri="{BB962C8B-B14F-4D97-AF65-F5344CB8AC3E}">
        <p14:creationId xmlns:p14="http://schemas.microsoft.com/office/powerpoint/2010/main" val="2044239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a:solidFill>
                  <a:schemeClr val="tx1"/>
                </a:solidFill>
                <a:effectLst/>
                <a:latin typeface="Rdg Vesta" pitchFamily="2" charset="0"/>
                <a:ea typeface="+mn-ea"/>
                <a:cs typeface="+mn-cs"/>
              </a:rPr>
              <a:t>Applanation</a:t>
            </a:r>
            <a:r>
              <a:rPr lang="en-GB" sz="1200" kern="1200" dirty="0">
                <a:solidFill>
                  <a:schemeClr val="tx1"/>
                </a:solidFill>
                <a:effectLst/>
                <a:latin typeface="Rdg Vesta" pitchFamily="2" charset="0"/>
                <a:ea typeface="+mn-ea"/>
                <a:cs typeface="+mn-cs"/>
              </a:rPr>
              <a:t> </a:t>
            </a:r>
            <a:r>
              <a:rPr lang="en-GB" sz="1200" kern="1200" dirty="0" err="1">
                <a:solidFill>
                  <a:schemeClr val="tx1"/>
                </a:solidFill>
                <a:effectLst/>
                <a:latin typeface="Rdg Vesta" pitchFamily="2" charset="0"/>
                <a:ea typeface="+mn-ea"/>
                <a:cs typeface="+mn-cs"/>
              </a:rPr>
              <a:t>Tonography</a:t>
            </a:r>
            <a:r>
              <a:rPr lang="en-GB" sz="1200" kern="1200" dirty="0">
                <a:solidFill>
                  <a:schemeClr val="tx1"/>
                </a:solidFill>
                <a:effectLst/>
                <a:latin typeface="Rdg Vesta" pitchFamily="2" charset="0"/>
                <a:ea typeface="+mn-ea"/>
                <a:cs typeface="+mn-cs"/>
              </a:rPr>
              <a:t> of radial artery allows the measurement of central pressures. </a:t>
            </a:r>
          </a:p>
          <a:p>
            <a:r>
              <a:rPr lang="en-GB" sz="1200" b="0" i="0" u="none" strike="noStrike" kern="1200" baseline="0" dirty="0">
                <a:solidFill>
                  <a:schemeClr val="tx1"/>
                </a:solidFill>
                <a:latin typeface="Rdg Vesta" pitchFamily="2" charset="0"/>
                <a:ea typeface="+mn-ea"/>
                <a:cs typeface="+mn-cs"/>
              </a:rPr>
              <a:t>Forty-two participants were randomly assigned to consume 2 x 28 g whey protein/d, 2 x 28 g Ca </a:t>
            </a:r>
            <a:r>
              <a:rPr lang="en-GB" sz="1200" b="0" i="0" u="none" strike="noStrike" kern="1200" baseline="0" dirty="0" err="1">
                <a:solidFill>
                  <a:schemeClr val="tx1"/>
                </a:solidFill>
                <a:latin typeface="Rdg Vesta" pitchFamily="2" charset="0"/>
                <a:ea typeface="+mn-ea"/>
                <a:cs typeface="+mn-cs"/>
              </a:rPr>
              <a:t>caseinate</a:t>
            </a:r>
            <a:r>
              <a:rPr lang="en-GB" sz="1200" b="0" i="0" u="none" strike="noStrike" kern="1200" baseline="0" dirty="0">
                <a:solidFill>
                  <a:schemeClr val="tx1"/>
                </a:solidFill>
                <a:latin typeface="Rdg Vesta" pitchFamily="2" charset="0"/>
                <a:ea typeface="+mn-ea"/>
                <a:cs typeface="+mn-cs"/>
              </a:rPr>
              <a:t>/d, or 2 x 27 g maltodextrin (control)/d for 8 </a:t>
            </a:r>
            <a:r>
              <a:rPr lang="en-GB" sz="1200" b="0" i="0" u="none" strike="noStrike" kern="1200" baseline="0" dirty="0" err="1">
                <a:solidFill>
                  <a:schemeClr val="tx1"/>
                </a:solidFill>
                <a:latin typeface="Rdg Vesta" pitchFamily="2" charset="0"/>
                <a:ea typeface="+mn-ea"/>
                <a:cs typeface="+mn-cs"/>
              </a:rPr>
              <a:t>wk</a:t>
            </a:r>
            <a:r>
              <a:rPr lang="en-GB" sz="1200" b="0" i="0" u="none" strike="noStrike" kern="1200" baseline="0" dirty="0">
                <a:solidFill>
                  <a:schemeClr val="tx1"/>
                </a:solidFill>
                <a:latin typeface="Rdg Vesta" pitchFamily="2" charset="0"/>
                <a:ea typeface="+mn-ea"/>
                <a:cs typeface="+mn-cs"/>
              </a:rPr>
              <a:t> separated by a 4-wk washout.</a:t>
            </a:r>
            <a:endParaRPr lang="en-GB" sz="1200" kern="1200" dirty="0">
              <a:solidFill>
                <a:schemeClr val="tx1"/>
              </a:solidFill>
              <a:effectLst/>
              <a:latin typeface="Rdg Vesta" pitchFamily="2" charset="0"/>
              <a:ea typeface="+mn-ea"/>
              <a:cs typeface="+mn-cs"/>
            </a:endParaRPr>
          </a:p>
        </p:txBody>
      </p:sp>
      <p:sp>
        <p:nvSpPr>
          <p:cNvPr id="4" name="Slide Number Placeholder 3"/>
          <p:cNvSpPr>
            <a:spLocks noGrp="1"/>
          </p:cNvSpPr>
          <p:nvPr>
            <p:ph type="sldNum" sz="quarter" idx="10"/>
          </p:nvPr>
        </p:nvSpPr>
        <p:spPr/>
        <p:txBody>
          <a:bodyPr/>
          <a:lstStyle/>
          <a:p>
            <a:pPr>
              <a:defRPr/>
            </a:pPr>
            <a:fld id="{4BA5E761-129A-40C2-8CDC-415CFA8F39DD}" type="slidenum">
              <a:rPr lang="en-US" smtClean="0"/>
              <a:pPr>
                <a:defRPr/>
              </a:pPr>
              <a:t>26</a:t>
            </a:fld>
            <a:endParaRPr lang="en-US" dirty="0"/>
          </a:p>
        </p:txBody>
      </p:sp>
    </p:spTree>
    <p:extLst>
      <p:ext uri="{BB962C8B-B14F-4D97-AF65-F5344CB8AC3E}">
        <p14:creationId xmlns:p14="http://schemas.microsoft.com/office/powerpoint/2010/main" val="520995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A07CC21C-942B-4D9A-9B32-FA48B748C50D}" type="slidenum">
              <a:rPr lang="en-GB" smtClean="0"/>
              <a:pPr>
                <a:defRPr/>
              </a:pPr>
              <a:t>28</a:t>
            </a:fld>
            <a:endParaRPr lang="en-GB"/>
          </a:p>
        </p:txBody>
      </p:sp>
    </p:spTree>
    <p:extLst>
      <p:ext uri="{BB962C8B-B14F-4D97-AF65-F5344CB8AC3E}">
        <p14:creationId xmlns:p14="http://schemas.microsoft.com/office/powerpoint/2010/main" val="371623186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1"/>
          <p:cNvSpPr>
            <a:spLocks noChangeArrowheads="1"/>
          </p:cNvSpPr>
          <p:nvPr/>
        </p:nvSpPr>
        <p:spPr bwMode="auto">
          <a:xfrm>
            <a:off x="0" y="0"/>
            <a:ext cx="9144000" cy="6858000"/>
          </a:xfrm>
          <a:prstGeom prst="rect">
            <a:avLst/>
          </a:prstGeom>
          <a:solidFill>
            <a:srgbClr val="FFFFFF"/>
          </a:solidFill>
          <a:ln w="9525" algn="ctr">
            <a:noFill/>
            <a:miter lim="800000"/>
            <a:headEnd/>
            <a:tailEnd/>
          </a:ln>
        </p:spPr>
        <p:txBody>
          <a:bodyPr wrap="none" anchor="ctr"/>
          <a:lstStyle/>
          <a:p>
            <a:pPr>
              <a:defRPr/>
            </a:pPr>
            <a:endParaRPr lang="en-US"/>
          </a:p>
        </p:txBody>
      </p:sp>
      <p:pic>
        <p:nvPicPr>
          <p:cNvPr id="5" name="Picture 39" descr="Device-black"/>
          <p:cNvPicPr>
            <a:picLocks noChangeAspect="1" noChangeArrowheads="1"/>
          </p:cNvPicPr>
          <p:nvPr/>
        </p:nvPicPr>
        <p:blipFill>
          <a:blip r:embed="rId2" cstate="print"/>
          <a:srcRect/>
          <a:stretch>
            <a:fillRect/>
          </a:stretch>
        </p:blipFill>
        <p:spPr bwMode="auto">
          <a:xfrm>
            <a:off x="7524750" y="438150"/>
            <a:ext cx="1184275" cy="387350"/>
          </a:xfrm>
          <a:prstGeom prst="rect">
            <a:avLst/>
          </a:prstGeom>
          <a:noFill/>
          <a:ln w="9525">
            <a:noFill/>
            <a:miter lim="800000"/>
            <a:headEnd/>
            <a:tailEnd/>
          </a:ln>
        </p:spPr>
      </p:pic>
      <p:sp>
        <p:nvSpPr>
          <p:cNvPr id="6" name="Rectangle 36"/>
          <p:cNvSpPr>
            <a:spLocks noChangeArrowheads="1"/>
          </p:cNvSpPr>
          <p:nvPr/>
        </p:nvSpPr>
        <p:spPr bwMode="hidden">
          <a:xfrm>
            <a:off x="6588125" y="0"/>
            <a:ext cx="2555875" cy="1196975"/>
          </a:xfrm>
          <a:prstGeom prst="rect">
            <a:avLst/>
          </a:prstGeom>
          <a:solidFill>
            <a:srgbClr val="FFFFFF"/>
          </a:solidFill>
          <a:ln w="9525" algn="ctr">
            <a:noFill/>
            <a:miter lim="800000"/>
            <a:headEnd/>
            <a:tailEnd/>
          </a:ln>
        </p:spPr>
        <p:txBody>
          <a:bodyPr wrap="none" anchor="ctr"/>
          <a:lstStyle/>
          <a:p>
            <a:pPr>
              <a:defRPr/>
            </a:pPr>
            <a:endParaRPr lang="en-US"/>
          </a:p>
        </p:txBody>
      </p:sp>
      <p:sp>
        <p:nvSpPr>
          <p:cNvPr id="7" name="Text Box 38"/>
          <p:cNvSpPr txBox="1">
            <a:spLocks noChangeArrowheads="1"/>
          </p:cNvSpPr>
          <p:nvPr/>
        </p:nvSpPr>
        <p:spPr bwMode="auto">
          <a:xfrm>
            <a:off x="855663" y="333375"/>
            <a:ext cx="4589794" cy="369332"/>
          </a:xfrm>
          <a:prstGeom prst="rect">
            <a:avLst/>
          </a:prstGeom>
          <a:noFill/>
          <a:ln w="9525" algn="ctr">
            <a:noFill/>
            <a:miter lim="800000"/>
            <a:headEnd/>
            <a:tailEnd/>
          </a:ln>
        </p:spPr>
        <p:txBody>
          <a:bodyPr wrap="square">
            <a:spAutoFit/>
          </a:bodyPr>
          <a:lstStyle/>
          <a:p>
            <a:pPr>
              <a:spcBef>
                <a:spcPct val="50000"/>
              </a:spcBef>
              <a:defRPr/>
            </a:pPr>
            <a:r>
              <a:rPr lang="en-US" sz="1800" b="1" dirty="0"/>
              <a:t>Faculty of Life Sciences</a:t>
            </a:r>
          </a:p>
        </p:txBody>
      </p:sp>
      <p:pic>
        <p:nvPicPr>
          <p:cNvPr id="8" name="Picture 35" descr="Device-white"/>
          <p:cNvPicPr>
            <a:picLocks noChangeAspect="1" noChangeArrowheads="1"/>
          </p:cNvPicPr>
          <p:nvPr/>
        </p:nvPicPr>
        <p:blipFill>
          <a:blip r:embed="rId3" cstate="print"/>
          <a:srcRect/>
          <a:stretch>
            <a:fillRect/>
          </a:stretch>
        </p:blipFill>
        <p:spPr bwMode="hidden">
          <a:xfrm>
            <a:off x="7524750" y="438150"/>
            <a:ext cx="1184275" cy="387350"/>
          </a:xfrm>
          <a:prstGeom prst="rect">
            <a:avLst/>
          </a:prstGeom>
          <a:solidFill>
            <a:srgbClr val="FFFFFF"/>
          </a:solidFill>
          <a:ln w="9525">
            <a:noFill/>
            <a:miter lim="800000"/>
            <a:headEnd/>
            <a:tailEnd/>
          </a:ln>
        </p:spPr>
      </p:pic>
      <p:grpSp>
        <p:nvGrpSpPr>
          <p:cNvPr id="9" name="Group 52"/>
          <p:cNvGrpSpPr>
            <a:grpSpLocks/>
          </p:cNvGrpSpPr>
          <p:nvPr userDrawn="1"/>
        </p:nvGrpSpPr>
        <p:grpSpPr bwMode="auto">
          <a:xfrm>
            <a:off x="871538" y="1098550"/>
            <a:ext cx="5373687" cy="1863725"/>
            <a:chOff x="476" y="709"/>
            <a:chExt cx="3385" cy="1174"/>
          </a:xfrm>
        </p:grpSpPr>
        <p:pic>
          <p:nvPicPr>
            <p:cNvPr id="10" name="Picture 43"/>
            <p:cNvPicPr>
              <a:picLocks noChangeAspect="1" noChangeArrowheads="1"/>
            </p:cNvPicPr>
            <p:nvPr userDrawn="1"/>
          </p:nvPicPr>
          <p:blipFill>
            <a:blip r:embed="rId4" cstate="print"/>
            <a:srcRect r="981" b="1569"/>
            <a:stretch>
              <a:fillRect/>
            </a:stretch>
          </p:blipFill>
          <p:spPr bwMode="auto">
            <a:xfrm>
              <a:off x="476" y="709"/>
              <a:ext cx="1173" cy="769"/>
            </a:xfrm>
            <a:prstGeom prst="rect">
              <a:avLst/>
            </a:prstGeom>
            <a:noFill/>
            <a:ln w="9525">
              <a:noFill/>
              <a:miter lim="800000"/>
              <a:headEnd/>
              <a:tailEnd/>
            </a:ln>
          </p:spPr>
        </p:pic>
        <p:pic>
          <p:nvPicPr>
            <p:cNvPr id="11" name="Picture 45" descr="ULL THz1"/>
            <p:cNvPicPr>
              <a:picLocks noChangeAspect="1" noChangeArrowheads="1"/>
            </p:cNvPicPr>
            <p:nvPr userDrawn="1"/>
          </p:nvPicPr>
          <p:blipFill>
            <a:blip r:embed="rId5" cstate="print"/>
            <a:srcRect/>
            <a:stretch>
              <a:fillRect/>
            </a:stretch>
          </p:blipFill>
          <p:spPr bwMode="auto">
            <a:xfrm>
              <a:off x="2283" y="1304"/>
              <a:ext cx="771" cy="578"/>
            </a:xfrm>
            <a:prstGeom prst="rect">
              <a:avLst/>
            </a:prstGeom>
            <a:noFill/>
            <a:ln w="9525">
              <a:noFill/>
              <a:miter lim="800000"/>
              <a:headEnd/>
              <a:tailEnd/>
            </a:ln>
          </p:spPr>
        </p:pic>
        <p:pic>
          <p:nvPicPr>
            <p:cNvPr id="12" name="Picture 46"/>
            <p:cNvPicPr>
              <a:picLocks noChangeAspect="1" noChangeArrowheads="1"/>
            </p:cNvPicPr>
            <p:nvPr userDrawn="1"/>
          </p:nvPicPr>
          <p:blipFill>
            <a:blip r:embed="rId6" cstate="print"/>
            <a:srcRect/>
            <a:stretch>
              <a:fillRect/>
            </a:stretch>
          </p:blipFill>
          <p:spPr bwMode="auto">
            <a:xfrm>
              <a:off x="3099" y="1307"/>
              <a:ext cx="762" cy="572"/>
            </a:xfrm>
            <a:prstGeom prst="rect">
              <a:avLst/>
            </a:prstGeom>
            <a:noFill/>
            <a:ln w="9525">
              <a:noFill/>
              <a:miter lim="800000"/>
              <a:headEnd/>
              <a:tailEnd/>
            </a:ln>
          </p:spPr>
        </p:pic>
        <p:pic>
          <p:nvPicPr>
            <p:cNvPr id="13" name="Picture 47"/>
            <p:cNvPicPr>
              <a:picLocks noChangeAspect="1" noChangeArrowheads="1"/>
            </p:cNvPicPr>
            <p:nvPr userDrawn="1"/>
          </p:nvPicPr>
          <p:blipFill>
            <a:blip r:embed="rId7" cstate="print"/>
            <a:srcRect/>
            <a:stretch>
              <a:fillRect/>
            </a:stretch>
          </p:blipFill>
          <p:spPr bwMode="auto">
            <a:xfrm>
              <a:off x="2283" y="857"/>
              <a:ext cx="499" cy="410"/>
            </a:xfrm>
            <a:prstGeom prst="rect">
              <a:avLst/>
            </a:prstGeom>
            <a:noFill/>
            <a:ln w="9525">
              <a:noFill/>
              <a:miter lim="800000"/>
              <a:headEnd/>
              <a:tailEnd/>
            </a:ln>
          </p:spPr>
        </p:pic>
        <p:pic>
          <p:nvPicPr>
            <p:cNvPr id="14" name="Picture 48"/>
            <p:cNvPicPr>
              <a:picLocks noChangeAspect="1" noChangeArrowheads="1"/>
            </p:cNvPicPr>
            <p:nvPr userDrawn="1"/>
          </p:nvPicPr>
          <p:blipFill>
            <a:blip r:embed="rId8" cstate="print"/>
            <a:srcRect l="15427" t="7132" r="1543" b="17116"/>
            <a:stretch>
              <a:fillRect/>
            </a:stretch>
          </p:blipFill>
          <p:spPr bwMode="auto">
            <a:xfrm>
              <a:off x="476" y="1520"/>
              <a:ext cx="402" cy="362"/>
            </a:xfrm>
            <a:prstGeom prst="rect">
              <a:avLst/>
            </a:prstGeom>
            <a:noFill/>
            <a:ln w="9525">
              <a:noFill/>
              <a:miter lim="800000"/>
              <a:headEnd/>
              <a:tailEnd/>
            </a:ln>
          </p:spPr>
        </p:pic>
        <p:pic>
          <p:nvPicPr>
            <p:cNvPr id="15" name="Picture 49" descr="JCMT"/>
            <p:cNvPicPr>
              <a:picLocks noChangeAspect="1" noChangeArrowheads="1"/>
            </p:cNvPicPr>
            <p:nvPr userDrawn="1"/>
          </p:nvPicPr>
          <p:blipFill>
            <a:blip r:embed="rId9" cstate="print"/>
            <a:srcRect l="2000" t="1334" r="2000" b="1334"/>
            <a:stretch>
              <a:fillRect/>
            </a:stretch>
          </p:blipFill>
          <p:spPr bwMode="auto">
            <a:xfrm>
              <a:off x="1689" y="1043"/>
              <a:ext cx="553" cy="840"/>
            </a:xfrm>
            <a:prstGeom prst="rect">
              <a:avLst/>
            </a:prstGeom>
            <a:noFill/>
            <a:ln w="9525">
              <a:noFill/>
              <a:miter lim="800000"/>
              <a:headEnd/>
              <a:tailEnd/>
            </a:ln>
          </p:spPr>
        </p:pic>
        <p:pic>
          <p:nvPicPr>
            <p:cNvPr id="16" name="Picture 50" descr="exp horn"/>
            <p:cNvPicPr>
              <a:picLocks noChangeAspect="1" noChangeArrowheads="1"/>
            </p:cNvPicPr>
            <p:nvPr userDrawn="1"/>
          </p:nvPicPr>
          <p:blipFill>
            <a:blip r:embed="rId10" cstate="print"/>
            <a:srcRect l="6735" t="49530" r="35358" b="10001"/>
            <a:stretch>
              <a:fillRect/>
            </a:stretch>
          </p:blipFill>
          <p:spPr bwMode="auto">
            <a:xfrm>
              <a:off x="912" y="1516"/>
              <a:ext cx="743" cy="366"/>
            </a:xfrm>
            <a:prstGeom prst="rect">
              <a:avLst/>
            </a:prstGeom>
            <a:noFill/>
            <a:ln w="9525">
              <a:noFill/>
              <a:miter lim="800000"/>
              <a:headEnd/>
              <a:tailEnd/>
            </a:ln>
          </p:spPr>
        </p:pic>
      </p:grpSp>
      <p:sp>
        <p:nvSpPr>
          <p:cNvPr id="3083" name="Rectangle 11"/>
          <p:cNvSpPr>
            <a:spLocks noGrp="1" noChangeArrowheads="1"/>
          </p:cNvSpPr>
          <p:nvPr>
            <p:ph type="ctrTitle"/>
          </p:nvPr>
        </p:nvSpPr>
        <p:spPr>
          <a:xfrm>
            <a:off x="755650" y="2987675"/>
            <a:ext cx="7920038" cy="2387600"/>
          </a:xfrm>
        </p:spPr>
        <p:txBody>
          <a:bodyPr wrap="square"/>
          <a:lstStyle>
            <a:lvl1pPr>
              <a:lnSpc>
                <a:spcPct val="90000"/>
              </a:lnSpc>
              <a:tabLst>
                <a:tab pos="4038600" algn="l"/>
              </a:tabLst>
              <a:defRPr sz="8200"/>
            </a:lvl1pPr>
          </a:lstStyle>
          <a:p>
            <a:r>
              <a:rPr lang="en-US" dirty="0"/>
              <a:t>Click to edit Master title style</a:t>
            </a:r>
          </a:p>
        </p:txBody>
      </p:sp>
      <p:sp>
        <p:nvSpPr>
          <p:cNvPr id="3084" name="Rectangle 12"/>
          <p:cNvSpPr>
            <a:spLocks noGrp="1" noChangeArrowheads="1"/>
          </p:cNvSpPr>
          <p:nvPr>
            <p:ph type="subTitle" idx="1"/>
          </p:nvPr>
        </p:nvSpPr>
        <p:spPr>
          <a:xfrm>
            <a:off x="755650" y="5373688"/>
            <a:ext cx="7920038" cy="925512"/>
          </a:xfrm>
        </p:spPr>
        <p:txBody>
          <a:bodyPr/>
          <a:lstStyle>
            <a:lvl1pPr marL="0" indent="0">
              <a:buFontTx/>
              <a:buNone/>
              <a:defRPr sz="3600">
                <a:solidFill>
                  <a:srgbClr val="000000"/>
                </a:solidFill>
              </a:defRPr>
            </a:lvl1pPr>
          </a:lstStyle>
          <a:p>
            <a:r>
              <a:rPr lang="en-US"/>
              <a:t>Click to edit Master subtitle style</a:t>
            </a:r>
          </a:p>
        </p:txBody>
      </p:sp>
    </p:spTree>
  </p:cSld>
  <p:clrMapOvr>
    <a:masterClrMapping/>
  </p:clrMapOvr>
  <p:transition spd="slow">
    <p:strip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ln/>
        </p:spPr>
        <p:txBody>
          <a:bodyPr/>
          <a:lstStyle>
            <a:lvl1pPr>
              <a:defRPr/>
            </a:lvl1pPr>
          </a:lstStyle>
          <a:p>
            <a:pPr>
              <a:defRPr/>
            </a:pPr>
            <a:fld id="{3D38B0ED-1434-42E0-9626-CC4274FBCB78}" type="slidenum">
              <a:rPr lang="en-US"/>
              <a:pPr>
                <a:defRPr/>
              </a:pPr>
              <a:t>‹#›</a:t>
            </a:fld>
            <a:endParaRPr lang="en-US" dirty="0"/>
          </a:p>
        </p:txBody>
      </p:sp>
    </p:spTree>
  </p:cSld>
  <p:clrMapOvr>
    <a:masterClrMapping/>
  </p:clrMapOvr>
  <p:transition spd="slow">
    <p:strips/>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4013" y="274638"/>
            <a:ext cx="1982787" cy="56689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5650" y="274638"/>
            <a:ext cx="5795963" cy="5668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ln/>
        </p:spPr>
        <p:txBody>
          <a:bodyPr/>
          <a:lstStyle>
            <a:lvl1pPr>
              <a:defRPr/>
            </a:lvl1pPr>
          </a:lstStyle>
          <a:p>
            <a:pPr>
              <a:defRPr/>
            </a:pPr>
            <a:fld id="{78027F8F-3198-4D04-889E-AEB288BE96BE}" type="slidenum">
              <a:rPr lang="en-US"/>
              <a:pPr>
                <a:defRPr/>
              </a:pPr>
              <a:t>‹#›</a:t>
            </a:fld>
            <a:endParaRPr lang="en-US" dirty="0"/>
          </a:p>
        </p:txBody>
      </p:sp>
    </p:spTree>
  </p:cSld>
  <p:clrMapOvr>
    <a:masterClrMapping/>
  </p:clrMapOvr>
  <p:transition spd="slow">
    <p:strips/>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C95A1298-D912-4B9D-944B-46AD516641D3}" type="datetimeFigureOut">
              <a:rPr lang="en-US"/>
              <a:pPr>
                <a:defRPr/>
              </a:pPr>
              <a:t>11/27/2018</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E821D1E-0C40-4C71-A8F1-CA3D9DA42290}" type="slidenum">
              <a:rPr lang="en-GB"/>
              <a:pPr>
                <a:defRPr/>
              </a:pPr>
              <a:t>‹#›</a:t>
            </a:fld>
            <a:endParaRPr lang="en-GB" dirty="0"/>
          </a:p>
        </p:txBody>
      </p:sp>
    </p:spTree>
  </p:cSld>
  <p:clrMapOvr>
    <a:masterClrMapping/>
  </p:clrMapOvr>
  <p:transition spd="slow">
    <p:strips/>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EB00E14F-B7D1-45AC-8240-A11F67AF1DA2}" type="datetimeFigureOut">
              <a:rPr lang="en-US"/>
              <a:pPr>
                <a:defRPr/>
              </a:pPr>
              <a:t>11/27/2018</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4F02822-7A28-4154-A7B0-FC08AB411791}" type="slidenum">
              <a:rPr lang="en-GB"/>
              <a:pPr>
                <a:defRPr/>
              </a:pPr>
              <a:t>‹#›</a:t>
            </a:fld>
            <a:endParaRPr lang="en-GB" dirty="0"/>
          </a:p>
        </p:txBody>
      </p:sp>
    </p:spTree>
  </p:cSld>
  <p:clrMapOvr>
    <a:masterClrMapping/>
  </p:clrMapOvr>
  <p:transition spd="slow">
    <p:strips/>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B68F97D-3038-4593-B02B-AB861A2E6C63}" type="datetimeFigureOut">
              <a:rPr lang="en-US"/>
              <a:pPr>
                <a:defRPr/>
              </a:pPr>
              <a:t>11/27/2018</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E1E187C-737A-4228-94C2-A2BFF3442517}" type="slidenum">
              <a:rPr lang="en-GB"/>
              <a:pPr>
                <a:defRPr/>
              </a:pPr>
              <a:t>‹#›</a:t>
            </a:fld>
            <a:endParaRPr lang="en-GB" dirty="0"/>
          </a:p>
        </p:txBody>
      </p:sp>
    </p:spTree>
  </p:cSld>
  <p:clrMapOvr>
    <a:masterClrMapping/>
  </p:clrMapOvr>
  <p:transition spd="slow">
    <p:strips/>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B4123919-7ED2-4CDD-B055-233B60DB0DED}" type="datetimeFigureOut">
              <a:rPr lang="en-US"/>
              <a:pPr>
                <a:defRPr/>
              </a:pPr>
              <a:t>11/27/2018</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DD87355-355A-4F77-8758-C16EE50DF599}" type="slidenum">
              <a:rPr lang="en-GB"/>
              <a:pPr>
                <a:defRPr/>
              </a:pPr>
              <a:t>‹#›</a:t>
            </a:fld>
            <a:endParaRPr lang="en-GB" dirty="0"/>
          </a:p>
        </p:txBody>
      </p:sp>
    </p:spTree>
  </p:cSld>
  <p:clrMapOvr>
    <a:masterClrMapping/>
  </p:clrMapOvr>
  <p:transition spd="slow">
    <p:strips/>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648EDD70-4400-491E-957D-B4F8DFD6CA50}" type="datetimeFigureOut">
              <a:rPr lang="en-US"/>
              <a:pPr>
                <a:defRPr/>
              </a:pPr>
              <a:t>11/27/2018</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F463991B-2E2D-451B-9563-E446749CC20F}" type="slidenum">
              <a:rPr lang="en-GB"/>
              <a:pPr>
                <a:defRPr/>
              </a:pPr>
              <a:t>‹#›</a:t>
            </a:fld>
            <a:endParaRPr lang="en-GB" dirty="0"/>
          </a:p>
        </p:txBody>
      </p:sp>
    </p:spTree>
  </p:cSld>
  <p:clrMapOvr>
    <a:masterClrMapping/>
  </p:clrMapOvr>
  <p:transition spd="slow">
    <p:strips/>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07E3CC55-60C2-4AD7-A8CF-7E8711D9B813}" type="datetimeFigureOut">
              <a:rPr lang="en-US"/>
              <a:pPr>
                <a:defRPr/>
              </a:pPr>
              <a:t>11/27/2018</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A8748D1-4BC9-4459-AE09-C3840ECBD99C}" type="slidenum">
              <a:rPr lang="en-GB"/>
              <a:pPr>
                <a:defRPr/>
              </a:pPr>
              <a:t>‹#›</a:t>
            </a:fld>
            <a:endParaRPr lang="en-GB" dirty="0"/>
          </a:p>
        </p:txBody>
      </p:sp>
    </p:spTree>
  </p:cSld>
  <p:clrMapOvr>
    <a:masterClrMapping/>
  </p:clrMapOvr>
  <p:transition spd="slow">
    <p:strips/>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899B68B-3470-4AE5-81E9-C595ABE97208}" type="datetimeFigureOut">
              <a:rPr lang="en-US"/>
              <a:pPr>
                <a:defRPr/>
              </a:pPr>
              <a:t>11/27/2018</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7314D880-9C6F-47A3-9E35-455DCCF6385A}" type="slidenum">
              <a:rPr lang="en-GB"/>
              <a:pPr>
                <a:defRPr/>
              </a:pPr>
              <a:t>‹#›</a:t>
            </a:fld>
            <a:endParaRPr lang="en-GB" dirty="0"/>
          </a:p>
        </p:txBody>
      </p:sp>
    </p:spTree>
  </p:cSld>
  <p:clrMapOvr>
    <a:masterClrMapping/>
  </p:clrMapOvr>
  <p:transition spd="slow">
    <p:strips/>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43C4F4B-1610-4C05-A390-93891BD4B95E}" type="datetimeFigureOut">
              <a:rPr lang="en-US"/>
              <a:pPr>
                <a:defRPr/>
              </a:pPr>
              <a:t>11/27/2018</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5722160-62F7-44F3-A99E-6E38BCEB1E6A}" type="slidenum">
              <a:rPr lang="en-GB"/>
              <a:pPr>
                <a:defRPr/>
              </a:pPr>
              <a:t>‹#›</a:t>
            </a:fld>
            <a:endParaRPr lang="en-GB" dirty="0"/>
          </a:p>
        </p:txBody>
      </p:sp>
    </p:spTree>
  </p:cSld>
  <p:clrMapOvr>
    <a:masterClrMapping/>
  </p:clrMapOvr>
  <p:transition spd="slow">
    <p:strip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trips/>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4248BB8-3515-42E6-AC11-780862113457}" type="datetimeFigureOut">
              <a:rPr lang="en-US"/>
              <a:pPr>
                <a:defRPr/>
              </a:pPr>
              <a:t>11/27/2018</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2356D9EE-15D9-4793-BE54-3DFB5BA51CF8}" type="slidenum">
              <a:rPr lang="en-GB"/>
              <a:pPr>
                <a:defRPr/>
              </a:pPr>
              <a:t>‹#›</a:t>
            </a:fld>
            <a:endParaRPr lang="en-GB" dirty="0"/>
          </a:p>
        </p:txBody>
      </p:sp>
    </p:spTree>
  </p:cSld>
  <p:clrMapOvr>
    <a:masterClrMapping/>
  </p:clrMapOvr>
  <p:transition spd="slow">
    <p:strips/>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E816D65D-48BC-4447-B18E-37B87DB46244}" type="datetimeFigureOut">
              <a:rPr lang="en-US"/>
              <a:pPr>
                <a:defRPr/>
              </a:pPr>
              <a:t>11/27/2018</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69A727-78C7-4CED-B9C1-87D6F2A61AE4}" type="slidenum">
              <a:rPr lang="en-GB"/>
              <a:pPr>
                <a:defRPr/>
              </a:pPr>
              <a:t>‹#›</a:t>
            </a:fld>
            <a:endParaRPr lang="en-GB" dirty="0"/>
          </a:p>
        </p:txBody>
      </p:sp>
    </p:spTree>
  </p:cSld>
  <p:clrMapOvr>
    <a:masterClrMapping/>
  </p:clrMapOvr>
  <p:transition spd="slow">
    <p:strips/>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D91E160-AFAE-48D1-91C7-956A88AB2D36}" type="datetimeFigureOut">
              <a:rPr lang="en-US"/>
              <a:pPr>
                <a:defRPr/>
              </a:pPr>
              <a:t>11/27/2018</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A6D7B44-8868-420F-82BE-C3E95647E5AD}" type="slidenum">
              <a:rPr lang="en-GB"/>
              <a:pPr>
                <a:defRPr/>
              </a:pPr>
              <a:t>‹#›</a:t>
            </a:fld>
            <a:endParaRPr lang="en-GB" dirty="0"/>
          </a:p>
        </p:txBody>
      </p:sp>
    </p:spTree>
  </p:cSld>
  <p:clrMapOvr>
    <a:masterClrMapping/>
  </p:clrMapOvr>
  <p:transition spd="slow">
    <p:strips/>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550" y="439738"/>
            <a:ext cx="1257300" cy="34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3" descr="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6338" y="441325"/>
            <a:ext cx="1177925"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4"/>
          <p:cNvSpPr>
            <a:spLocks noChangeArrowheads="1"/>
          </p:cNvSpPr>
          <p:nvPr/>
        </p:nvSpPr>
        <p:spPr bwMode="hidden">
          <a:xfrm>
            <a:off x="0" y="0"/>
            <a:ext cx="9144000" cy="6884988"/>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Rdg Vesta" pitchFamily="2" charset="0"/>
              </a:defRPr>
            </a:lvl1pPr>
            <a:lvl2pPr marL="742950" indent="-285750" eaLnBrk="0" hangingPunct="0">
              <a:defRPr sz="2400">
                <a:solidFill>
                  <a:schemeClr val="tx1"/>
                </a:solidFill>
                <a:latin typeface="Rdg Vesta" pitchFamily="2" charset="0"/>
              </a:defRPr>
            </a:lvl2pPr>
            <a:lvl3pPr marL="1143000" indent="-228600" eaLnBrk="0" hangingPunct="0">
              <a:defRPr sz="2400">
                <a:solidFill>
                  <a:schemeClr val="tx1"/>
                </a:solidFill>
                <a:latin typeface="Rdg Vesta" pitchFamily="2" charset="0"/>
              </a:defRPr>
            </a:lvl3pPr>
            <a:lvl4pPr marL="1600200" indent="-228600" eaLnBrk="0" hangingPunct="0">
              <a:defRPr sz="2400">
                <a:solidFill>
                  <a:schemeClr val="tx1"/>
                </a:solidFill>
                <a:latin typeface="Rdg Vesta" pitchFamily="2" charset="0"/>
              </a:defRPr>
            </a:lvl4pPr>
            <a:lvl5pPr marL="2057400" indent="-228600" eaLnBrk="0" hangingPunct="0">
              <a:defRPr sz="2400">
                <a:solidFill>
                  <a:schemeClr val="tx1"/>
                </a:solidFill>
                <a:latin typeface="Rdg Vesta" pitchFamily="2" charset="0"/>
              </a:defRPr>
            </a:lvl5pPr>
            <a:lvl6pPr marL="2514600" indent="-228600" eaLnBrk="0" fontAlgn="base" hangingPunct="0">
              <a:spcBef>
                <a:spcPct val="0"/>
              </a:spcBef>
              <a:spcAft>
                <a:spcPct val="0"/>
              </a:spcAft>
              <a:defRPr sz="2400">
                <a:solidFill>
                  <a:schemeClr val="tx1"/>
                </a:solidFill>
                <a:latin typeface="Rdg Vesta" pitchFamily="2" charset="0"/>
              </a:defRPr>
            </a:lvl6pPr>
            <a:lvl7pPr marL="2971800" indent="-228600" eaLnBrk="0" fontAlgn="base" hangingPunct="0">
              <a:spcBef>
                <a:spcPct val="0"/>
              </a:spcBef>
              <a:spcAft>
                <a:spcPct val="0"/>
              </a:spcAft>
              <a:defRPr sz="2400">
                <a:solidFill>
                  <a:schemeClr val="tx1"/>
                </a:solidFill>
                <a:latin typeface="Rdg Vesta" pitchFamily="2" charset="0"/>
              </a:defRPr>
            </a:lvl7pPr>
            <a:lvl8pPr marL="3429000" indent="-228600" eaLnBrk="0" fontAlgn="base" hangingPunct="0">
              <a:spcBef>
                <a:spcPct val="0"/>
              </a:spcBef>
              <a:spcAft>
                <a:spcPct val="0"/>
              </a:spcAft>
              <a:defRPr sz="2400">
                <a:solidFill>
                  <a:schemeClr val="tx1"/>
                </a:solidFill>
                <a:latin typeface="Rdg Vesta" pitchFamily="2" charset="0"/>
              </a:defRPr>
            </a:lvl8pPr>
            <a:lvl9pPr marL="3886200" indent="-228600" eaLnBrk="0" fontAlgn="base" hangingPunct="0">
              <a:spcBef>
                <a:spcPct val="0"/>
              </a:spcBef>
              <a:spcAft>
                <a:spcPct val="0"/>
              </a:spcAft>
              <a:defRPr sz="2400">
                <a:solidFill>
                  <a:schemeClr val="tx1"/>
                </a:solidFill>
                <a:latin typeface="Rdg Vesta" pitchFamily="2" charset="0"/>
              </a:defRPr>
            </a:lvl9pPr>
          </a:lstStyle>
          <a:p>
            <a:pPr algn="ctr" eaLnBrk="1" hangingPunct="1">
              <a:defRPr/>
            </a:pPr>
            <a:endParaRPr lang="en-US" altLang="en-US" sz="8600">
              <a:solidFill>
                <a:srgbClr val="F8F8F8"/>
              </a:solidFill>
              <a:ea typeface="MS PGothic" panose="020B0600070205080204" pitchFamily="34" charset="-128"/>
            </a:endParaRPr>
          </a:p>
        </p:txBody>
      </p:sp>
      <p:pic>
        <p:nvPicPr>
          <p:cNvPr id="7" name="Picture 45" descr="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hidden">
          <a:xfrm>
            <a:off x="0" y="1588"/>
            <a:ext cx="6156325" cy="688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18"/>
          <p:cNvSpPr>
            <a:spLocks noChangeArrowheads="1"/>
          </p:cNvSpPr>
          <p:nvPr/>
        </p:nvSpPr>
        <p:spPr bwMode="auto">
          <a:xfrm>
            <a:off x="2555875" y="6519863"/>
            <a:ext cx="4392613"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eaLnBrk="0" hangingPunct="0">
              <a:defRPr sz="2400">
                <a:solidFill>
                  <a:schemeClr val="tx1"/>
                </a:solidFill>
                <a:latin typeface="Rdg Vesta" pitchFamily="2" charset="0"/>
                <a:ea typeface="MS PGothic" pitchFamily="34" charset="-128"/>
              </a:defRPr>
            </a:lvl1pPr>
            <a:lvl2pPr marL="742950" indent="-285750" eaLnBrk="0" hangingPunct="0">
              <a:defRPr sz="2400">
                <a:solidFill>
                  <a:schemeClr val="tx1"/>
                </a:solidFill>
                <a:latin typeface="Rdg Vesta" pitchFamily="2" charset="0"/>
                <a:ea typeface="MS PGothic" pitchFamily="34" charset="-128"/>
              </a:defRPr>
            </a:lvl2pPr>
            <a:lvl3pPr marL="1143000" indent="-228600" eaLnBrk="0" hangingPunct="0">
              <a:defRPr sz="2400">
                <a:solidFill>
                  <a:schemeClr val="tx1"/>
                </a:solidFill>
                <a:latin typeface="Rdg Vesta" pitchFamily="2" charset="0"/>
                <a:ea typeface="MS PGothic" pitchFamily="34" charset="-128"/>
              </a:defRPr>
            </a:lvl3pPr>
            <a:lvl4pPr marL="1600200" indent="-228600" eaLnBrk="0" hangingPunct="0">
              <a:defRPr sz="2400">
                <a:solidFill>
                  <a:schemeClr val="tx1"/>
                </a:solidFill>
                <a:latin typeface="Rdg Vesta" pitchFamily="2" charset="0"/>
                <a:ea typeface="MS PGothic" pitchFamily="34" charset="-128"/>
              </a:defRPr>
            </a:lvl4pPr>
            <a:lvl5pPr marL="2057400" indent="-228600" eaLnBrk="0" hangingPunct="0">
              <a:defRPr sz="2400">
                <a:solidFill>
                  <a:schemeClr val="tx1"/>
                </a:solidFill>
                <a:latin typeface="Rdg Vesta" pitchFamily="2" charset="0"/>
                <a:ea typeface="MS PGothic" pitchFamily="34" charset="-128"/>
              </a:defRPr>
            </a:lvl5pPr>
            <a:lvl6pPr marL="2514600" indent="-228600" eaLnBrk="0" fontAlgn="base" hangingPunct="0">
              <a:spcBef>
                <a:spcPct val="0"/>
              </a:spcBef>
              <a:spcAft>
                <a:spcPct val="0"/>
              </a:spcAft>
              <a:defRPr sz="2400">
                <a:solidFill>
                  <a:schemeClr val="tx1"/>
                </a:solidFill>
                <a:latin typeface="Rdg Vesta" pitchFamily="2" charset="0"/>
                <a:ea typeface="MS PGothic" pitchFamily="34" charset="-128"/>
              </a:defRPr>
            </a:lvl6pPr>
            <a:lvl7pPr marL="2971800" indent="-228600" eaLnBrk="0" fontAlgn="base" hangingPunct="0">
              <a:spcBef>
                <a:spcPct val="0"/>
              </a:spcBef>
              <a:spcAft>
                <a:spcPct val="0"/>
              </a:spcAft>
              <a:defRPr sz="2400">
                <a:solidFill>
                  <a:schemeClr val="tx1"/>
                </a:solidFill>
                <a:latin typeface="Rdg Vesta" pitchFamily="2" charset="0"/>
                <a:ea typeface="MS PGothic" pitchFamily="34" charset="-128"/>
              </a:defRPr>
            </a:lvl7pPr>
            <a:lvl8pPr marL="3429000" indent="-228600" eaLnBrk="0" fontAlgn="base" hangingPunct="0">
              <a:spcBef>
                <a:spcPct val="0"/>
              </a:spcBef>
              <a:spcAft>
                <a:spcPct val="0"/>
              </a:spcAft>
              <a:defRPr sz="2400">
                <a:solidFill>
                  <a:schemeClr val="tx1"/>
                </a:solidFill>
                <a:latin typeface="Rdg Vesta" pitchFamily="2" charset="0"/>
                <a:ea typeface="MS PGothic" pitchFamily="34" charset="-128"/>
              </a:defRPr>
            </a:lvl8pPr>
            <a:lvl9pPr marL="3886200" indent="-228600" eaLnBrk="0" fontAlgn="base" hangingPunct="0">
              <a:spcBef>
                <a:spcPct val="0"/>
              </a:spcBef>
              <a:spcAft>
                <a:spcPct val="0"/>
              </a:spcAft>
              <a:defRPr sz="2400">
                <a:solidFill>
                  <a:schemeClr val="tx1"/>
                </a:solidFill>
                <a:latin typeface="Rdg Vesta" pitchFamily="2" charset="0"/>
                <a:ea typeface="MS PGothic" pitchFamily="34" charset="-128"/>
              </a:defRPr>
            </a:lvl9pPr>
          </a:lstStyle>
          <a:p>
            <a:pPr algn="ctr" eaLnBrk="1" hangingPunct="1">
              <a:defRPr/>
            </a:pPr>
            <a:r>
              <a:rPr lang="en-GB" altLang="en-US" sz="1400">
                <a:solidFill>
                  <a:srgbClr val="FFFFFF"/>
                </a:solidFill>
              </a:rPr>
              <a:t>© University of Reading 2014</a:t>
            </a:r>
          </a:p>
        </p:txBody>
      </p:sp>
      <p:sp>
        <p:nvSpPr>
          <p:cNvPr id="9" name="Text Box 19"/>
          <p:cNvSpPr txBox="1">
            <a:spLocks noChangeArrowheads="1"/>
          </p:cNvSpPr>
          <p:nvPr/>
        </p:nvSpPr>
        <p:spPr bwMode="auto">
          <a:xfrm>
            <a:off x="5292725" y="6519863"/>
            <a:ext cx="3446463"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Rdg Vesta" pitchFamily="2" charset="0"/>
              </a:defRPr>
            </a:lvl1pPr>
            <a:lvl2pPr marL="742950" indent="-285750" eaLnBrk="0" hangingPunct="0">
              <a:defRPr sz="2400">
                <a:solidFill>
                  <a:schemeClr val="tx1"/>
                </a:solidFill>
                <a:latin typeface="Rdg Vesta" pitchFamily="2" charset="0"/>
              </a:defRPr>
            </a:lvl2pPr>
            <a:lvl3pPr marL="1143000" indent="-228600" eaLnBrk="0" hangingPunct="0">
              <a:defRPr sz="2400">
                <a:solidFill>
                  <a:schemeClr val="tx1"/>
                </a:solidFill>
                <a:latin typeface="Rdg Vesta" pitchFamily="2" charset="0"/>
              </a:defRPr>
            </a:lvl3pPr>
            <a:lvl4pPr marL="1600200" indent="-228600" eaLnBrk="0" hangingPunct="0">
              <a:defRPr sz="2400">
                <a:solidFill>
                  <a:schemeClr val="tx1"/>
                </a:solidFill>
                <a:latin typeface="Rdg Vesta" pitchFamily="2" charset="0"/>
              </a:defRPr>
            </a:lvl4pPr>
            <a:lvl5pPr marL="2057400" indent="-228600" eaLnBrk="0" hangingPunct="0">
              <a:defRPr sz="2400">
                <a:solidFill>
                  <a:schemeClr val="tx1"/>
                </a:solidFill>
                <a:latin typeface="Rdg Vesta" pitchFamily="2" charset="0"/>
              </a:defRPr>
            </a:lvl5pPr>
            <a:lvl6pPr marL="2514600" indent="-228600" eaLnBrk="0" fontAlgn="base" hangingPunct="0">
              <a:spcBef>
                <a:spcPct val="0"/>
              </a:spcBef>
              <a:spcAft>
                <a:spcPct val="0"/>
              </a:spcAft>
              <a:defRPr sz="2400">
                <a:solidFill>
                  <a:schemeClr val="tx1"/>
                </a:solidFill>
                <a:latin typeface="Rdg Vesta" pitchFamily="2" charset="0"/>
              </a:defRPr>
            </a:lvl6pPr>
            <a:lvl7pPr marL="2971800" indent="-228600" eaLnBrk="0" fontAlgn="base" hangingPunct="0">
              <a:spcBef>
                <a:spcPct val="0"/>
              </a:spcBef>
              <a:spcAft>
                <a:spcPct val="0"/>
              </a:spcAft>
              <a:defRPr sz="2400">
                <a:solidFill>
                  <a:schemeClr val="tx1"/>
                </a:solidFill>
                <a:latin typeface="Rdg Vesta" pitchFamily="2" charset="0"/>
              </a:defRPr>
            </a:lvl7pPr>
            <a:lvl8pPr marL="3429000" indent="-228600" eaLnBrk="0" fontAlgn="base" hangingPunct="0">
              <a:spcBef>
                <a:spcPct val="0"/>
              </a:spcBef>
              <a:spcAft>
                <a:spcPct val="0"/>
              </a:spcAft>
              <a:defRPr sz="2400">
                <a:solidFill>
                  <a:schemeClr val="tx1"/>
                </a:solidFill>
                <a:latin typeface="Rdg Vesta" pitchFamily="2" charset="0"/>
              </a:defRPr>
            </a:lvl8pPr>
            <a:lvl9pPr marL="3886200" indent="-228600" eaLnBrk="0" fontAlgn="base" hangingPunct="0">
              <a:spcBef>
                <a:spcPct val="0"/>
              </a:spcBef>
              <a:spcAft>
                <a:spcPct val="0"/>
              </a:spcAft>
              <a:defRPr sz="2400">
                <a:solidFill>
                  <a:schemeClr val="tx1"/>
                </a:solidFill>
                <a:latin typeface="Rdg Vesta" pitchFamily="2" charset="0"/>
              </a:defRPr>
            </a:lvl9pPr>
          </a:lstStyle>
          <a:p>
            <a:pPr algn="r" eaLnBrk="1" hangingPunct="1">
              <a:spcBef>
                <a:spcPct val="50000"/>
              </a:spcBef>
              <a:defRPr/>
            </a:pPr>
            <a:r>
              <a:rPr lang="en-GB" altLang="en-US" sz="1400" b="1">
                <a:solidFill>
                  <a:srgbClr val="FFFFFF"/>
                </a:solidFill>
                <a:ea typeface="MS PGothic" panose="020B0600070205080204" pitchFamily="34" charset="-128"/>
              </a:rPr>
              <a:t>www.reading.ac.uk</a:t>
            </a:r>
          </a:p>
        </p:txBody>
      </p:sp>
      <p:pic>
        <p:nvPicPr>
          <p:cNvPr id="10" name="Picture 53" descr="Rdg Device Revers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hidden">
          <a:xfrm>
            <a:off x="7524750" y="439738"/>
            <a:ext cx="1184275" cy="38576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083" name="Rectangle 11"/>
          <p:cNvSpPr>
            <a:spLocks noGrp="1" noChangeArrowheads="1"/>
          </p:cNvSpPr>
          <p:nvPr>
            <p:ph type="ctrTitle"/>
          </p:nvPr>
        </p:nvSpPr>
        <p:spPr>
          <a:xfrm>
            <a:off x="684213" y="2987675"/>
            <a:ext cx="7920037" cy="2387600"/>
          </a:xfrm>
        </p:spPr>
        <p:txBody>
          <a:bodyPr wrap="square"/>
          <a:lstStyle>
            <a:lvl1pPr>
              <a:lnSpc>
                <a:spcPct val="90000"/>
              </a:lnSpc>
              <a:tabLst>
                <a:tab pos="4038600" algn="l"/>
              </a:tabLst>
              <a:defRPr sz="8200">
                <a:solidFill>
                  <a:srgbClr val="FFFFFF"/>
                </a:solidFill>
              </a:defRPr>
            </a:lvl1pPr>
          </a:lstStyle>
          <a:p>
            <a:pPr lvl="0"/>
            <a:r>
              <a:rPr lang="en-GB" altLang="en-US" noProof="0"/>
              <a:t>Click to edit Master title style</a:t>
            </a:r>
          </a:p>
        </p:txBody>
      </p:sp>
      <p:sp>
        <p:nvSpPr>
          <p:cNvPr id="3084" name="Rectangle 12"/>
          <p:cNvSpPr>
            <a:spLocks noGrp="1" noChangeArrowheads="1"/>
          </p:cNvSpPr>
          <p:nvPr>
            <p:ph type="subTitle" idx="1"/>
          </p:nvPr>
        </p:nvSpPr>
        <p:spPr>
          <a:xfrm>
            <a:off x="684213" y="5373688"/>
            <a:ext cx="7920037" cy="925512"/>
          </a:xfrm>
        </p:spPr>
        <p:txBody>
          <a:bodyPr/>
          <a:lstStyle>
            <a:lvl1pPr marL="0" indent="0">
              <a:buFontTx/>
              <a:buNone/>
              <a:defRPr sz="3600">
                <a:solidFill>
                  <a:srgbClr val="FFFFFF"/>
                </a:solidFill>
              </a:defRPr>
            </a:lvl1pPr>
          </a:lstStyle>
          <a:p>
            <a:pPr lvl="0"/>
            <a:r>
              <a:rPr lang="en-GB" altLang="en-US" noProof="0"/>
              <a:t>Click to edit Master subtitle style</a:t>
            </a:r>
          </a:p>
        </p:txBody>
      </p:sp>
      <p:sp>
        <p:nvSpPr>
          <p:cNvPr id="12" name="Date Placeholder 11"/>
          <p:cNvSpPr>
            <a:spLocks noGrp="1" noChangeArrowheads="1"/>
          </p:cNvSpPr>
          <p:nvPr>
            <p:ph type="dt" sz="half" idx="10"/>
          </p:nvPr>
        </p:nvSpPr>
        <p:spPr bwMode="auto">
          <a:xfrm>
            <a:off x="684213" y="6519863"/>
            <a:ext cx="1773237"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Rdg Vesta" charset="0"/>
                <a:ea typeface="ＭＳ Ｐゴシック" charset="0"/>
                <a:cs typeface="+mn-cs"/>
              </a:defRPr>
            </a:lvl1pPr>
          </a:lstStyle>
          <a:p>
            <a:pPr>
              <a:defRPr/>
            </a:pPr>
            <a:endParaRPr lang="en-GB"/>
          </a:p>
        </p:txBody>
      </p:sp>
    </p:spTree>
    <p:extLst>
      <p:ext uri="{BB962C8B-B14F-4D97-AF65-F5344CB8AC3E}">
        <p14:creationId xmlns:p14="http://schemas.microsoft.com/office/powerpoint/2010/main" val="625862886"/>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Rectangle 13"/>
          <p:cNvSpPr>
            <a:spLocks noGrp="1" noChangeArrowheads="1"/>
          </p:cNvSpPr>
          <p:nvPr>
            <p:ph type="sldNum" sz="quarter" idx="10"/>
          </p:nvPr>
        </p:nvSpPr>
        <p:spPr>
          <a:xfrm>
            <a:off x="8072438" y="6519863"/>
            <a:ext cx="676275"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498B955F-269B-4D0B-B361-BD7BED8818E6}" type="slidenum">
              <a:rPr lang="en-GB" altLang="en-US" smtClean="0">
                <a:solidFill>
                  <a:srgbClr val="000000"/>
                </a:solidFill>
                <a:ea typeface="MS PGothic" panose="020B0600070205080204" pitchFamily="34" charset="-128"/>
              </a:rPr>
              <a:pPr/>
              <a:t>‹#›</a:t>
            </a:fld>
            <a:endParaRPr lang="en-GB"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3747355134"/>
      </p:ext>
    </p:extLst>
  </p:cSld>
  <p:clrMapOvr>
    <a:masterClrMapping/>
  </p:clrMapOvr>
  <p:transition spd="slow">
    <p:strips/>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13"/>
          <p:cNvSpPr>
            <a:spLocks noGrp="1" noChangeArrowheads="1"/>
          </p:cNvSpPr>
          <p:nvPr>
            <p:ph type="sldNum" sz="quarter" idx="10"/>
          </p:nvPr>
        </p:nvSpPr>
        <p:spPr>
          <a:xfrm>
            <a:off x="8072438" y="6519863"/>
            <a:ext cx="676275"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DF540A1D-E997-424F-8139-B3FC6AA47A38}" type="slidenum">
              <a:rPr lang="en-GB" altLang="en-US" smtClean="0">
                <a:solidFill>
                  <a:srgbClr val="000000"/>
                </a:solidFill>
                <a:ea typeface="MS PGothic" panose="020B0600070205080204" pitchFamily="34" charset="-128"/>
              </a:rPr>
              <a:pPr/>
              <a:t>‹#›</a:t>
            </a:fld>
            <a:endParaRPr lang="en-GB"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16080718"/>
      </p:ext>
    </p:extLst>
  </p:cSld>
  <p:clrMapOvr>
    <a:masterClrMapping/>
  </p:clrMapOvr>
  <p:transition spd="slow">
    <p:strips/>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755650" y="1600200"/>
            <a:ext cx="38893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797425" y="1600200"/>
            <a:ext cx="38893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13"/>
          <p:cNvSpPr>
            <a:spLocks noGrp="1" noChangeArrowheads="1"/>
          </p:cNvSpPr>
          <p:nvPr>
            <p:ph type="sldNum" sz="quarter" idx="10"/>
          </p:nvPr>
        </p:nvSpPr>
        <p:spPr>
          <a:xfrm>
            <a:off x="8072438" y="6519863"/>
            <a:ext cx="676275"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D68B54CC-3D59-403D-9CEA-8C791F85D4E7}" type="slidenum">
              <a:rPr lang="en-GB" altLang="en-US" smtClean="0">
                <a:solidFill>
                  <a:srgbClr val="000000"/>
                </a:solidFill>
                <a:ea typeface="MS PGothic" panose="020B0600070205080204" pitchFamily="34" charset="-128"/>
              </a:rPr>
              <a:pPr/>
              <a:t>‹#›</a:t>
            </a:fld>
            <a:endParaRPr lang="en-GB"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1087180382"/>
      </p:ext>
    </p:extLst>
  </p:cSld>
  <p:clrMapOvr>
    <a:masterClrMapping/>
  </p:clrMapOvr>
  <p:transition spd="slow">
    <p:strips/>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Rectangle 13"/>
          <p:cNvSpPr>
            <a:spLocks noGrp="1" noChangeArrowheads="1"/>
          </p:cNvSpPr>
          <p:nvPr>
            <p:ph type="sldNum" sz="quarter" idx="10"/>
          </p:nvPr>
        </p:nvSpPr>
        <p:spPr>
          <a:xfrm>
            <a:off x="8072438" y="6519863"/>
            <a:ext cx="676275"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8A58D03F-C413-41A7-B574-C95148C9A595}" type="slidenum">
              <a:rPr lang="en-GB" altLang="en-US" smtClean="0">
                <a:solidFill>
                  <a:srgbClr val="000000"/>
                </a:solidFill>
                <a:ea typeface="MS PGothic" panose="020B0600070205080204" pitchFamily="34" charset="-128"/>
              </a:rPr>
              <a:pPr/>
              <a:t>‹#›</a:t>
            </a:fld>
            <a:endParaRPr lang="en-GB"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1822190054"/>
      </p:ext>
    </p:extLst>
  </p:cSld>
  <p:clrMapOvr>
    <a:masterClrMapping/>
  </p:clrMapOvr>
  <p:transition spd="slow">
    <p:strips/>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Rectangle 13"/>
          <p:cNvSpPr>
            <a:spLocks noGrp="1" noChangeArrowheads="1"/>
          </p:cNvSpPr>
          <p:nvPr>
            <p:ph type="sldNum" sz="quarter" idx="10"/>
          </p:nvPr>
        </p:nvSpPr>
        <p:spPr>
          <a:xfrm>
            <a:off x="8072438" y="6519863"/>
            <a:ext cx="676275"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4B5A5D63-51E1-48BF-9F63-7446F2ED7D23}" type="slidenum">
              <a:rPr lang="en-GB" altLang="en-US" smtClean="0">
                <a:solidFill>
                  <a:srgbClr val="000000"/>
                </a:solidFill>
                <a:ea typeface="MS PGothic" panose="020B0600070205080204" pitchFamily="34" charset="-128"/>
              </a:rPr>
              <a:pPr/>
              <a:t>‹#›</a:t>
            </a:fld>
            <a:endParaRPr lang="en-GB"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3053182564"/>
      </p:ext>
    </p:extLst>
  </p:cSld>
  <p:clrMapOvr>
    <a:masterClrMapping/>
  </p:clrMapOvr>
  <p:transition spd="slow">
    <p:strips/>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xfrm>
            <a:off x="8072438" y="6519863"/>
            <a:ext cx="676275"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669AF48B-2810-49B7-B08E-29FEF92D1833}" type="slidenum">
              <a:rPr lang="en-GB" altLang="en-US" smtClean="0">
                <a:solidFill>
                  <a:srgbClr val="000000"/>
                </a:solidFill>
                <a:ea typeface="MS PGothic" panose="020B0600070205080204" pitchFamily="34" charset="-128"/>
              </a:rPr>
              <a:pPr/>
              <a:t>‹#›</a:t>
            </a:fld>
            <a:endParaRPr lang="en-GB"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104032467"/>
      </p:ext>
    </p:extLst>
  </p:cSld>
  <p:clrMapOvr>
    <a:masterClrMapping/>
  </p:clrMapOvr>
  <p:transition spd="slow">
    <p:strip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sz="quarter" idx="10"/>
          </p:nvPr>
        </p:nvSpPr>
        <p:spPr>
          <a:ln/>
        </p:spPr>
        <p:txBody>
          <a:bodyPr/>
          <a:lstStyle>
            <a:lvl1pPr>
              <a:defRPr/>
            </a:lvl1pPr>
          </a:lstStyle>
          <a:p>
            <a:pPr>
              <a:defRPr/>
            </a:pPr>
            <a:fld id="{53A23719-0677-4417-9327-28D75F110B57}" type="slidenum">
              <a:rPr lang="en-US"/>
              <a:pPr>
                <a:defRPr/>
              </a:pPr>
              <a:t>‹#›</a:t>
            </a:fld>
            <a:endParaRPr lang="en-US" dirty="0"/>
          </a:p>
        </p:txBody>
      </p:sp>
    </p:spTree>
  </p:cSld>
  <p:clrMapOvr>
    <a:masterClrMapping/>
  </p:clrMapOvr>
  <p:transition spd="slow">
    <p:strips/>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GB"/>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13"/>
          <p:cNvSpPr>
            <a:spLocks noGrp="1" noChangeArrowheads="1"/>
          </p:cNvSpPr>
          <p:nvPr>
            <p:ph type="sldNum" sz="quarter" idx="10"/>
          </p:nvPr>
        </p:nvSpPr>
        <p:spPr>
          <a:xfrm>
            <a:off x="8072438" y="6519863"/>
            <a:ext cx="676275"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04312EBE-A85E-4809-900C-56F4A4ED43ED}" type="slidenum">
              <a:rPr lang="en-GB" altLang="en-US" smtClean="0">
                <a:solidFill>
                  <a:srgbClr val="000000"/>
                </a:solidFill>
                <a:ea typeface="MS PGothic" panose="020B0600070205080204" pitchFamily="34" charset="-128"/>
              </a:rPr>
              <a:pPr/>
              <a:t>‹#›</a:t>
            </a:fld>
            <a:endParaRPr lang="en-GB"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1799162838"/>
      </p:ext>
    </p:extLst>
  </p:cSld>
  <p:clrMapOvr>
    <a:masterClrMapping/>
  </p:clrMapOvr>
  <p:transition spd="slow">
    <p:strips/>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13"/>
          <p:cNvSpPr>
            <a:spLocks noGrp="1" noChangeArrowheads="1"/>
          </p:cNvSpPr>
          <p:nvPr>
            <p:ph type="sldNum" sz="quarter" idx="10"/>
          </p:nvPr>
        </p:nvSpPr>
        <p:spPr>
          <a:xfrm>
            <a:off x="8072438" y="6519863"/>
            <a:ext cx="676275"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D89F90BB-DC0E-4493-A21E-767C03DE8A15}" type="slidenum">
              <a:rPr lang="en-GB" altLang="en-US" smtClean="0">
                <a:solidFill>
                  <a:srgbClr val="000000"/>
                </a:solidFill>
                <a:ea typeface="MS PGothic" panose="020B0600070205080204" pitchFamily="34" charset="-128"/>
              </a:rPr>
              <a:pPr/>
              <a:t>‹#›</a:t>
            </a:fld>
            <a:endParaRPr lang="en-GB"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3247114711"/>
      </p:ext>
    </p:extLst>
  </p:cSld>
  <p:clrMapOvr>
    <a:masterClrMapping/>
  </p:clrMapOvr>
  <p:transition spd="slow">
    <p:strips/>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13"/>
          <p:cNvSpPr>
            <a:spLocks noGrp="1" noChangeArrowheads="1"/>
          </p:cNvSpPr>
          <p:nvPr>
            <p:ph type="sldNum" sz="quarter" idx="10"/>
          </p:nvPr>
        </p:nvSpPr>
        <p:spPr>
          <a:xfrm>
            <a:off x="8072438" y="6519863"/>
            <a:ext cx="676275"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F0788F3C-584C-43B2-8D85-B7AE8D68778F}" type="slidenum">
              <a:rPr lang="en-GB" altLang="en-US" smtClean="0">
                <a:solidFill>
                  <a:srgbClr val="000000"/>
                </a:solidFill>
                <a:ea typeface="MS PGothic" panose="020B0600070205080204" pitchFamily="34" charset="-128"/>
              </a:rPr>
              <a:pPr/>
              <a:t>‹#›</a:t>
            </a:fld>
            <a:endParaRPr lang="en-GB"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1789840892"/>
      </p:ext>
    </p:extLst>
  </p:cSld>
  <p:clrMapOvr>
    <a:masterClrMapping/>
  </p:clrMapOvr>
  <p:transition spd="slow">
    <p:strips/>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4013" y="274638"/>
            <a:ext cx="1982787" cy="5668962"/>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755650" y="274638"/>
            <a:ext cx="5795963" cy="5668962"/>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13"/>
          <p:cNvSpPr>
            <a:spLocks noGrp="1" noChangeArrowheads="1"/>
          </p:cNvSpPr>
          <p:nvPr>
            <p:ph type="sldNum" sz="quarter" idx="10"/>
          </p:nvPr>
        </p:nvSpPr>
        <p:spPr>
          <a:xfrm>
            <a:off x="8072438" y="6519863"/>
            <a:ext cx="676275"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8EAB6214-77E7-4186-9368-E5425A9A716D}" type="slidenum">
              <a:rPr lang="en-GB" altLang="en-US" smtClean="0">
                <a:solidFill>
                  <a:srgbClr val="000000"/>
                </a:solidFill>
                <a:ea typeface="MS PGothic" panose="020B0600070205080204" pitchFamily="34" charset="-128"/>
              </a:rPr>
              <a:pPr/>
              <a:t>‹#›</a:t>
            </a:fld>
            <a:endParaRPr lang="en-GB"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178487789"/>
      </p:ext>
    </p:extLst>
  </p:cSld>
  <p:clrMapOvr>
    <a:masterClrMapping/>
  </p:clrMapOvr>
  <p:transition spd="slow">
    <p:strips/>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14556836"/>
      </p:ext>
    </p:extLst>
  </p:cSld>
  <p:clrMapOvr>
    <a:masterClrMapping/>
  </p:clrMapOvr>
  <p:transition spd="slow">
    <p:strips/>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2903332034"/>
      </p:ext>
    </p:extLst>
  </p:cSld>
  <p:clrMapOvr>
    <a:masterClrMapping/>
  </p:clrMapOvr>
  <p:transition spd="slow">
    <p:strips/>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sz="2000">
              <a:solidFill>
                <a:srgbClr val="FFFFFF"/>
              </a:solidFill>
            </a:endParaRPr>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dirty="0"/>
              <a:t>Click to edit Master title style</a:t>
            </a:r>
            <a:endParaRPr lang="en-GB" altLang="en-US" noProof="0" dirty="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solidFill>
                  <a:srgbClr val="E0E0E1"/>
                </a:solidFill>
              </a:rPr>
              <a:t>Wednesday, 11 June 2014</a:t>
            </a: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a:spcBef>
                <a:spcPct val="20000"/>
              </a:spcBef>
              <a:buClr>
                <a:srgbClr val="D2002E"/>
              </a:buClr>
              <a:buFont typeface="Arial" charset="0"/>
              <a:buNone/>
              <a:defRPr/>
            </a:pPr>
            <a:r>
              <a:rPr lang="en-GB" sz="800" kern="0" dirty="0">
                <a:solidFill>
                  <a:srgbClr val="E0E0E1"/>
                </a:solidFill>
                <a:latin typeface="Effra"/>
              </a:rPr>
              <a:t>Copyright University of Reading</a:t>
            </a:r>
          </a:p>
        </p:txBody>
      </p:sp>
    </p:spTree>
    <p:extLst>
      <p:ext uri="{BB962C8B-B14F-4D97-AF65-F5344CB8AC3E}">
        <p14:creationId xmlns:p14="http://schemas.microsoft.com/office/powerpoint/2010/main" val="984403315"/>
      </p:ext>
    </p:extLst>
  </p:cSld>
  <p:clrMapOvr>
    <a:masterClrMapping/>
  </p:clrMapOvr>
  <p:transition spd="slow">
    <p:strips/>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dirty="0"/>
              <a:t>Click to edit Master title style</a:t>
            </a:r>
            <a:endParaRPr lang="en-GB" altLang="en-US" noProof="0" dirty="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a:solidFill>
                  <a:srgbClr val="E0E0E1"/>
                </a:solidFill>
              </a:rPr>
              <a:t>Copyright University of Reading</a:t>
            </a:r>
            <a:endParaRPr lang="en-GB" dirty="0">
              <a:solidFill>
                <a:srgbClr val="E0E0E1"/>
              </a:solidFill>
            </a:endParaRPr>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solidFill>
                  <a:srgbClr val="E0E0E1"/>
                </a:solidFill>
              </a:rPr>
              <a:t>Wednesday, 11 June 2014</a:t>
            </a:r>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a:spcBef>
                <a:spcPct val="20000"/>
              </a:spcBef>
              <a:buClr>
                <a:srgbClr val="D2002E"/>
              </a:buClr>
              <a:buFont typeface="Arial" charset="0"/>
              <a:buNone/>
              <a:defRPr/>
            </a:pPr>
            <a:r>
              <a:rPr lang="en-GB" sz="800" kern="0" dirty="0">
                <a:solidFill>
                  <a:srgbClr val="E0E0E1"/>
                </a:solidFill>
                <a:latin typeface="Effra"/>
              </a:rPr>
              <a:t>Copyright University of Reading</a:t>
            </a: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Tree>
    <p:extLst>
      <p:ext uri="{BB962C8B-B14F-4D97-AF65-F5344CB8AC3E}">
        <p14:creationId xmlns:p14="http://schemas.microsoft.com/office/powerpoint/2010/main" val="1448932246"/>
      </p:ext>
    </p:extLst>
  </p:cSld>
  <p:clrMapOvr>
    <a:masterClrMapping/>
  </p:clrMapOvr>
  <p:transition spd="slow">
    <p:strips/>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Tree>
    <p:extLst>
      <p:ext uri="{BB962C8B-B14F-4D97-AF65-F5344CB8AC3E}">
        <p14:creationId xmlns:p14="http://schemas.microsoft.com/office/powerpoint/2010/main" val="3343453817"/>
      </p:ext>
    </p:extLst>
  </p:cSld>
  <p:clrMapOvr>
    <a:masterClrMapping/>
  </p:clrMapOvr>
  <p:transition spd="slow">
    <p:strips/>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82643304"/>
      </p:ext>
    </p:extLst>
  </p:cSld>
  <p:clrMapOvr>
    <a:masterClrMapping/>
  </p:clrMapOvr>
  <p:transition spd="slow">
    <p:strips/>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5650" y="1600200"/>
            <a:ext cx="38893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97425" y="1600200"/>
            <a:ext cx="38893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sldNum" sz="quarter" idx="10"/>
          </p:nvPr>
        </p:nvSpPr>
        <p:spPr>
          <a:ln/>
        </p:spPr>
        <p:txBody>
          <a:bodyPr/>
          <a:lstStyle>
            <a:lvl1pPr>
              <a:defRPr/>
            </a:lvl1pPr>
          </a:lstStyle>
          <a:p>
            <a:pPr>
              <a:defRPr/>
            </a:pPr>
            <a:fld id="{4FB930A5-5D81-4749-8BC6-B3615C9859F4}" type="slidenum">
              <a:rPr lang="en-US"/>
              <a:pPr>
                <a:defRPr/>
              </a:pPr>
              <a:t>‹#›</a:t>
            </a:fld>
            <a:endParaRPr lang="en-US" dirty="0"/>
          </a:p>
        </p:txBody>
      </p:sp>
    </p:spTree>
  </p:cSld>
  <p:clrMapOvr>
    <a:masterClrMapping/>
  </p:clrMapOvr>
  <p:transition spd="slow">
    <p:strips/>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07684768"/>
      </p:ext>
    </p:extLst>
  </p:cSld>
  <p:clrMapOvr>
    <a:masterClrMapping/>
  </p:clrMapOvr>
  <p:transition spd="slow">
    <p:strips/>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9114574"/>
      </p:ext>
    </p:extLst>
  </p:cSld>
  <p:clrMapOvr>
    <a:masterClrMapping/>
  </p:clrMapOvr>
  <p:transition spd="slow">
    <p:strips/>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2588040517"/>
      </p:ext>
    </p:extLst>
  </p:cSld>
  <p:clrMapOvr>
    <a:masterClrMapping/>
  </p:clrMapOvr>
  <p:transition spd="slow">
    <p:strips/>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3349892858"/>
      </p:ext>
    </p:extLst>
  </p:cSld>
  <p:clrMapOvr>
    <a:masterClrMapping/>
  </p:clrMapOvr>
  <p:transition spd="slow">
    <p:strips/>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1796566485"/>
      </p:ext>
    </p:extLst>
  </p:cSld>
  <p:clrMapOvr>
    <a:masterClrMapping/>
  </p:clrMapOvr>
  <p:transition spd="slow">
    <p:strips/>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4112847303"/>
      </p:ext>
    </p:extLst>
  </p:cSld>
  <p:clrMapOvr>
    <a:masterClrMapping/>
  </p:clrMapOvr>
  <p:transition spd="slow">
    <p:strips/>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671437988"/>
      </p:ext>
    </p:extLst>
  </p:cSld>
  <p:clrMapOvr>
    <a:masterClrMapping/>
  </p:clrMapOvr>
  <p:transition spd="slow">
    <p:strips/>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dirty="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46449528"/>
      </p:ext>
    </p:extLst>
  </p:cSld>
  <p:clrMapOvr>
    <a:masterClrMapping/>
  </p:clrMapOvr>
  <p:transition spd="slow">
    <p:strips/>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dirty="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82887697"/>
      </p:ext>
    </p:extLst>
  </p:cSld>
  <p:clrMapOvr>
    <a:masterClrMapping/>
  </p:clrMapOvr>
  <p:transition spd="slow">
    <p:strips/>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dirty="0" err="1">
              <a:solidFill>
                <a:srgbClr val="FFFFFF"/>
              </a:solidFill>
              <a:latin typeface="Effra"/>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dirty="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dirty="0">
                <a:ln>
                  <a:noFill/>
                </a:ln>
                <a:solidFill>
                  <a:srgbClr val="000000"/>
                </a:solidFill>
                <a:effectLst/>
                <a:uLnTx/>
                <a:uFillTx/>
                <a:latin typeface="+mn-lt"/>
              </a:rPr>
              <a:t>Click to edit Master text styles</a:t>
            </a:r>
          </a:p>
          <a:p>
            <a:pPr marL="540000" marR="0" lvl="1"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mn-lt"/>
              </a:rPr>
              <a:t>Second level</a:t>
            </a:r>
          </a:p>
          <a:p>
            <a:pPr marL="900000" marR="0" lvl="2"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mn-lt"/>
              </a:rPr>
              <a:t>Third level</a:t>
            </a:r>
          </a:p>
          <a:p>
            <a:pPr marL="1260000" marR="0" lvl="3"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pPr>
            <a:r>
              <a:rPr kumimoji="0" lang="en-US" sz="2000" b="0" i="0" u="none" strike="noStrike" kern="0" cap="none" spc="0" normalizeH="0" baseline="0" noProof="0" dirty="0">
                <a:ln>
                  <a:noFill/>
                </a:ln>
                <a:solidFill>
                  <a:srgbClr val="000000"/>
                </a:solidFill>
                <a:effectLst/>
                <a:uLnTx/>
                <a:uFillTx/>
                <a:latin typeface="+mn-lt"/>
              </a:rPr>
              <a:t>Fourth level</a:t>
            </a:r>
          </a:p>
          <a:p>
            <a:pPr marL="1620000" marR="0" lvl="4"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4189759244"/>
      </p:ext>
    </p:extLst>
  </p:cSld>
  <p:clrMapOvr>
    <a:masterClrMapping/>
  </p:clrMapOvr>
  <p:transition spd="slow">
    <p:strip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sldNum" sz="quarter" idx="10"/>
          </p:nvPr>
        </p:nvSpPr>
        <p:spPr>
          <a:ln/>
        </p:spPr>
        <p:txBody>
          <a:bodyPr/>
          <a:lstStyle>
            <a:lvl1pPr>
              <a:defRPr/>
            </a:lvl1pPr>
          </a:lstStyle>
          <a:p>
            <a:pPr>
              <a:defRPr/>
            </a:pPr>
            <a:fld id="{A8AC8B63-C6B5-40D6-BA68-DD104DC4CDA2}" type="slidenum">
              <a:rPr lang="en-US"/>
              <a:pPr>
                <a:defRPr/>
              </a:pPr>
              <a:t>‹#›</a:t>
            </a:fld>
            <a:endParaRPr lang="en-US" dirty="0"/>
          </a:p>
        </p:txBody>
      </p:sp>
    </p:spTree>
  </p:cSld>
  <p:clrMapOvr>
    <a:masterClrMapping/>
  </p:clrMapOvr>
  <p:transition spd="slow">
    <p:strips/>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endParaRPr lang="en-GB"/>
          </a:p>
        </p:txBody>
      </p:sp>
    </p:spTree>
    <p:extLst>
      <p:ext uri="{BB962C8B-B14F-4D97-AF65-F5344CB8AC3E}">
        <p14:creationId xmlns:p14="http://schemas.microsoft.com/office/powerpoint/2010/main" val="946295874"/>
      </p:ext>
    </p:extLst>
  </p:cSld>
  <p:clrMapOvr>
    <a:masterClrMapping/>
  </p:clrMapOvr>
  <p:transition spd="slow">
    <p:strips/>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endParaRPr lang="en-GB"/>
          </a:p>
        </p:txBody>
      </p:sp>
    </p:spTree>
    <p:extLst>
      <p:ext uri="{BB962C8B-B14F-4D97-AF65-F5344CB8AC3E}">
        <p14:creationId xmlns:p14="http://schemas.microsoft.com/office/powerpoint/2010/main" val="4110720898"/>
      </p:ext>
    </p:extLst>
  </p:cSld>
  <p:clrMapOvr>
    <a:masterClrMapping/>
  </p:clrMapOvr>
  <p:transition spd="slow">
    <p:strips/>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solidFill>
                <a:srgbClr val="FFFFFF"/>
              </a:solidFill>
            </a:endParaRPr>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dirty="0" err="1">
              <a:solidFill>
                <a:srgbClr val="FFFFFF"/>
              </a:solidFill>
              <a:latin typeface="Effra"/>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endParaRPr lang="en-GB"/>
          </a:p>
        </p:txBody>
      </p:sp>
    </p:spTree>
    <p:extLst>
      <p:ext uri="{BB962C8B-B14F-4D97-AF65-F5344CB8AC3E}">
        <p14:creationId xmlns:p14="http://schemas.microsoft.com/office/powerpoint/2010/main" val="3788199505"/>
      </p:ext>
    </p:extLst>
  </p:cSld>
  <p:clrMapOvr>
    <a:masterClrMapping/>
  </p:clrMapOvr>
  <p:transition spd="slow">
    <p:strips/>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Rectangle 13"/>
          <p:cNvSpPr>
            <a:spLocks noGrp="1" noChangeArrowheads="1"/>
          </p:cNvSpPr>
          <p:nvPr>
            <p:ph type="sldNum" sz="quarter" idx="10"/>
          </p:nvPr>
        </p:nvSpPr>
        <p:spPr>
          <a:ln/>
        </p:spPr>
        <p:txBody>
          <a:bodyPr/>
          <a:lstStyle>
            <a:lvl1pPr>
              <a:defRPr/>
            </a:lvl1pPr>
          </a:lstStyle>
          <a:p>
            <a:pPr>
              <a:defRPr/>
            </a:pPr>
            <a:fld id="{3B8C4135-504D-5246-B1B4-C473E14746C5}" type="slidenum">
              <a:rPr lang="en-GB"/>
              <a:pPr>
                <a:defRPr/>
              </a:pPr>
              <a:t>‹#›</a:t>
            </a:fld>
            <a:endParaRPr lang="en-GB"/>
          </a:p>
        </p:txBody>
      </p:sp>
    </p:spTree>
    <p:extLst>
      <p:ext uri="{BB962C8B-B14F-4D97-AF65-F5344CB8AC3E}">
        <p14:creationId xmlns:p14="http://schemas.microsoft.com/office/powerpoint/2010/main" val="17253785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8CC53D7E-90D0-48C6-935C-0F4B5DFC848F}" type="slidenum">
              <a:rPr lang="en-GB" altLang="en-US" smtClean="0">
                <a:solidFill>
                  <a:srgbClr val="00968D"/>
                </a:solidFill>
              </a:rPr>
              <a:pPr/>
              <a:t>‹#›</a:t>
            </a:fld>
            <a:endParaRPr lang="en-GB" altLang="en-US">
              <a:solidFill>
                <a:srgbClr val="00968D"/>
              </a:solidFill>
            </a:endParaRPr>
          </a:p>
        </p:txBody>
      </p:sp>
    </p:spTree>
    <p:extLst>
      <p:ext uri="{BB962C8B-B14F-4D97-AF65-F5344CB8AC3E}">
        <p14:creationId xmlns:p14="http://schemas.microsoft.com/office/powerpoint/2010/main" val="372975196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sldNum" sz="quarter" idx="10"/>
          </p:nvPr>
        </p:nvSpPr>
        <p:spPr>
          <a:ln/>
        </p:spPr>
        <p:txBody>
          <a:bodyPr/>
          <a:lstStyle>
            <a:lvl1pPr>
              <a:defRPr/>
            </a:lvl1pPr>
          </a:lstStyle>
          <a:p>
            <a:pPr>
              <a:defRPr/>
            </a:pPr>
            <a:fld id="{11E4944C-41BF-427F-8A81-F1F58701C9F6}" type="slidenum">
              <a:rPr lang="en-US"/>
              <a:pPr>
                <a:defRPr/>
              </a:pPr>
              <a:t>‹#›</a:t>
            </a:fld>
            <a:endParaRPr lang="en-US" dirty="0"/>
          </a:p>
        </p:txBody>
      </p:sp>
    </p:spTree>
  </p:cSld>
  <p:clrMapOvr>
    <a:masterClrMapping/>
  </p:clrMapOvr>
  <p:transition spd="slow">
    <p:strips/>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ln/>
        </p:spPr>
        <p:txBody>
          <a:bodyPr/>
          <a:lstStyle>
            <a:lvl1pPr>
              <a:defRPr/>
            </a:lvl1pPr>
          </a:lstStyle>
          <a:p>
            <a:pPr>
              <a:defRPr/>
            </a:pPr>
            <a:fld id="{474227A8-4656-4DD6-9DCF-61A20D7F2CBF}" type="slidenum">
              <a:rPr lang="en-US"/>
              <a:pPr>
                <a:defRPr/>
              </a:pPr>
              <a:t>‹#›</a:t>
            </a:fld>
            <a:endParaRPr lang="en-US" dirty="0"/>
          </a:p>
        </p:txBody>
      </p:sp>
    </p:spTree>
  </p:cSld>
  <p:clrMapOvr>
    <a:masterClrMapping/>
  </p:clrMapOvr>
  <p:transition spd="slow">
    <p:strips/>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sz="quarter" idx="10"/>
          </p:nvPr>
        </p:nvSpPr>
        <p:spPr>
          <a:ln/>
        </p:spPr>
        <p:txBody>
          <a:bodyPr/>
          <a:lstStyle>
            <a:lvl1pPr>
              <a:defRPr/>
            </a:lvl1pPr>
          </a:lstStyle>
          <a:p>
            <a:pPr>
              <a:defRPr/>
            </a:pPr>
            <a:fld id="{B0468A2D-D75A-41EA-8AB6-DF47B300D784}" type="slidenum">
              <a:rPr lang="en-US"/>
              <a:pPr>
                <a:defRPr/>
              </a:pPr>
              <a:t>‹#›</a:t>
            </a:fld>
            <a:endParaRPr lang="en-US" dirty="0"/>
          </a:p>
        </p:txBody>
      </p:sp>
    </p:spTree>
  </p:cSld>
  <p:clrMapOvr>
    <a:masterClrMapping/>
  </p:clrMapOvr>
  <p:transition spd="slow">
    <p:strip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sz="quarter" idx="10"/>
          </p:nvPr>
        </p:nvSpPr>
        <p:spPr>
          <a:ln/>
        </p:spPr>
        <p:txBody>
          <a:bodyPr/>
          <a:lstStyle>
            <a:lvl1pPr>
              <a:defRPr/>
            </a:lvl1pPr>
          </a:lstStyle>
          <a:p>
            <a:pPr>
              <a:defRPr/>
            </a:pPr>
            <a:fld id="{A054D5BF-8400-4DBA-8046-C5982EED495F}" type="slidenum">
              <a:rPr lang="en-US"/>
              <a:pPr>
                <a:defRPr/>
              </a:pPr>
              <a:t>‹#›</a:t>
            </a:fld>
            <a:endParaRPr lang="en-US" dirty="0"/>
          </a:p>
        </p:txBody>
      </p:sp>
    </p:spTree>
  </p:cSld>
  <p:clrMapOvr>
    <a:masterClrMapping/>
  </p:clrMapOvr>
  <p:transition spd="slow">
    <p:strips/>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image" Target="../media/image3.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2.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image" Target="../media/image1.png"/><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53" descr="Device-black"/>
          <p:cNvPicPr>
            <a:picLocks noChangeAspect="1" noChangeArrowheads="1"/>
          </p:cNvPicPr>
          <p:nvPr/>
        </p:nvPicPr>
        <p:blipFill>
          <a:blip r:embed="rId13" cstate="print"/>
          <a:srcRect/>
          <a:stretch>
            <a:fillRect/>
          </a:stretch>
        </p:blipFill>
        <p:spPr bwMode="auto">
          <a:xfrm>
            <a:off x="7524750" y="438150"/>
            <a:ext cx="1184275" cy="387350"/>
          </a:xfrm>
          <a:prstGeom prst="rect">
            <a:avLst/>
          </a:prstGeom>
          <a:noFill/>
          <a:ln w="9525">
            <a:noFill/>
            <a:miter lim="800000"/>
            <a:headEnd/>
            <a:tailEnd/>
          </a:ln>
        </p:spPr>
      </p:pic>
      <p:sp>
        <p:nvSpPr>
          <p:cNvPr id="1027" name="Rectangle 2"/>
          <p:cNvSpPr>
            <a:spLocks noGrp="1" noChangeArrowheads="1"/>
          </p:cNvSpPr>
          <p:nvPr>
            <p:ph type="title"/>
          </p:nvPr>
        </p:nvSpPr>
        <p:spPr bwMode="auto">
          <a:xfrm>
            <a:off x="755650" y="274638"/>
            <a:ext cx="6192838" cy="1143000"/>
          </a:xfrm>
          <a:prstGeom prst="rect">
            <a:avLst/>
          </a:prstGeom>
          <a:noFill/>
          <a:ln w="9525">
            <a:noFill/>
            <a:miter lim="800000"/>
            <a:headEnd/>
            <a:tailEnd/>
          </a:ln>
        </p:spPr>
        <p:txBody>
          <a:bodyPr vert="horz" wrap="none" lIns="91440" tIns="45720" rIns="91440" bIns="45720" numCol="1" anchor="b"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755650" y="1600200"/>
            <a:ext cx="793115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7" name="Rectangle 13"/>
          <p:cNvSpPr>
            <a:spLocks noGrp="1" noChangeArrowheads="1"/>
          </p:cNvSpPr>
          <p:nvPr>
            <p:ph type="sldNum" sz="quarter" idx="4"/>
          </p:nvPr>
        </p:nvSpPr>
        <p:spPr bwMode="auto">
          <a:xfrm>
            <a:off x="8072438" y="6519863"/>
            <a:ext cx="6762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D9B1597-251E-4966-BBD5-C28155AEB327}" type="slidenum">
              <a:rPr lang="en-US"/>
              <a:pPr>
                <a:defRPr/>
              </a:pPr>
              <a:t>‹#›</a:t>
            </a:fld>
            <a:endParaRPr lang="en-US" dirty="0"/>
          </a:p>
        </p:txBody>
      </p:sp>
      <p:pic>
        <p:nvPicPr>
          <p:cNvPr id="1030" name="Picture 50" descr="Device-wine"/>
          <p:cNvPicPr>
            <a:picLocks noChangeAspect="1" noChangeArrowheads="1"/>
          </p:cNvPicPr>
          <p:nvPr/>
        </p:nvPicPr>
        <p:blipFill>
          <a:blip r:embed="rId14" cstate="print"/>
          <a:srcRect/>
          <a:stretch>
            <a:fillRect/>
          </a:stretch>
        </p:blipFill>
        <p:spPr bwMode="hidden">
          <a:xfrm>
            <a:off x="7524750" y="438150"/>
            <a:ext cx="1184275" cy="385763"/>
          </a:xfrm>
          <a:prstGeom prst="rect">
            <a:avLst/>
          </a:prstGeom>
          <a:solidFill>
            <a:schemeClr val="accent1"/>
          </a:solidFill>
          <a:ln w="9525">
            <a:noFill/>
            <a:miter lim="800000"/>
            <a:headEnd/>
            <a:tailEnd/>
          </a:ln>
        </p:spPr>
      </p:pic>
      <p:pic>
        <p:nvPicPr>
          <p:cNvPr id="1031" name="Picture 55" descr="Device-white"/>
          <p:cNvPicPr>
            <a:picLocks noChangeAspect="1" noChangeArrowheads="1"/>
          </p:cNvPicPr>
          <p:nvPr/>
        </p:nvPicPr>
        <p:blipFill>
          <a:blip r:embed="rId15" cstate="print"/>
          <a:srcRect/>
          <a:stretch>
            <a:fillRect/>
          </a:stretch>
        </p:blipFill>
        <p:spPr bwMode="hidden">
          <a:xfrm>
            <a:off x="7524750" y="438150"/>
            <a:ext cx="1184275" cy="387350"/>
          </a:xfrm>
          <a:prstGeom prst="rect">
            <a:avLst/>
          </a:prstGeom>
          <a:solidFill>
            <a:schemeClr val="bg1"/>
          </a:solid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13" r:id="rId1"/>
    <p:sldLayoutId id="2147484314"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p:transition spd="slow">
    <p:strips/>
  </p:transition>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Rdg Vesta" pitchFamily="2" charset="0"/>
        </a:defRPr>
      </a:lvl2pPr>
      <a:lvl3pPr algn="l" rtl="0" eaLnBrk="0" fontAlgn="base" hangingPunct="0">
        <a:spcBef>
          <a:spcPct val="0"/>
        </a:spcBef>
        <a:spcAft>
          <a:spcPct val="0"/>
        </a:spcAft>
        <a:defRPr sz="3600">
          <a:solidFill>
            <a:schemeClr val="tx2"/>
          </a:solidFill>
          <a:latin typeface="Rdg Vesta" pitchFamily="2" charset="0"/>
        </a:defRPr>
      </a:lvl3pPr>
      <a:lvl4pPr algn="l" rtl="0" eaLnBrk="0" fontAlgn="base" hangingPunct="0">
        <a:spcBef>
          <a:spcPct val="0"/>
        </a:spcBef>
        <a:spcAft>
          <a:spcPct val="0"/>
        </a:spcAft>
        <a:defRPr sz="3600">
          <a:solidFill>
            <a:schemeClr val="tx2"/>
          </a:solidFill>
          <a:latin typeface="Rdg Vesta" pitchFamily="2" charset="0"/>
        </a:defRPr>
      </a:lvl4pPr>
      <a:lvl5pPr algn="l" rtl="0" eaLnBrk="0" fontAlgn="base" hangingPunct="0">
        <a:spcBef>
          <a:spcPct val="0"/>
        </a:spcBef>
        <a:spcAft>
          <a:spcPct val="0"/>
        </a:spcAft>
        <a:defRPr sz="3600">
          <a:solidFill>
            <a:schemeClr val="tx2"/>
          </a:solidFill>
          <a:latin typeface="Rdg Vesta" pitchFamily="2" charset="0"/>
        </a:defRPr>
      </a:lvl5pPr>
      <a:lvl6pPr marL="457200" algn="l" rtl="0" fontAlgn="base">
        <a:spcBef>
          <a:spcPct val="0"/>
        </a:spcBef>
        <a:spcAft>
          <a:spcPct val="0"/>
        </a:spcAft>
        <a:defRPr sz="3600">
          <a:solidFill>
            <a:schemeClr val="tx2"/>
          </a:solidFill>
          <a:latin typeface="Rdg Vesta" pitchFamily="2" charset="0"/>
        </a:defRPr>
      </a:lvl6pPr>
      <a:lvl7pPr marL="914400" algn="l" rtl="0" fontAlgn="base">
        <a:spcBef>
          <a:spcPct val="0"/>
        </a:spcBef>
        <a:spcAft>
          <a:spcPct val="0"/>
        </a:spcAft>
        <a:defRPr sz="3600">
          <a:solidFill>
            <a:schemeClr val="tx2"/>
          </a:solidFill>
          <a:latin typeface="Rdg Vesta" pitchFamily="2" charset="0"/>
        </a:defRPr>
      </a:lvl7pPr>
      <a:lvl8pPr marL="1371600" algn="l" rtl="0" fontAlgn="base">
        <a:spcBef>
          <a:spcPct val="0"/>
        </a:spcBef>
        <a:spcAft>
          <a:spcPct val="0"/>
        </a:spcAft>
        <a:defRPr sz="3600">
          <a:solidFill>
            <a:schemeClr val="tx2"/>
          </a:solidFill>
          <a:latin typeface="Rdg Vesta" pitchFamily="2" charset="0"/>
        </a:defRPr>
      </a:lvl8pPr>
      <a:lvl9pPr marL="1828800" algn="l" rtl="0" fontAlgn="base">
        <a:spcBef>
          <a:spcPct val="0"/>
        </a:spcBef>
        <a:spcAft>
          <a:spcPct val="0"/>
        </a:spcAft>
        <a:defRPr sz="3600">
          <a:solidFill>
            <a:schemeClr val="tx2"/>
          </a:solidFill>
          <a:latin typeface="Rdg Vesta" pitchFamily="2" charset="0"/>
        </a:defRPr>
      </a:lvl9pPr>
    </p:titleStyle>
    <p:bodyStyle>
      <a:lvl1pPr marL="342900" indent="-342900" algn="l" rtl="0" eaLnBrk="0" fontAlgn="base" hangingPunct="0">
        <a:lnSpc>
          <a:spcPct val="110000"/>
        </a:lnSpc>
        <a:spcBef>
          <a:spcPct val="20000"/>
        </a:spcBef>
        <a:spcAft>
          <a:spcPct val="0"/>
        </a:spcAft>
        <a:buClr>
          <a:schemeClr val="tx2"/>
        </a:buClr>
        <a:buChar char="•"/>
        <a:defRPr sz="2400">
          <a:solidFill>
            <a:schemeClr val="tx1"/>
          </a:solidFill>
          <a:latin typeface="+mn-lt"/>
          <a:ea typeface="+mn-ea"/>
          <a:cs typeface="+mn-cs"/>
        </a:defRPr>
      </a:lvl1pPr>
      <a:lvl2pPr marL="742950" indent="-285750" algn="l" rtl="0" eaLnBrk="0" fontAlgn="base" hangingPunct="0">
        <a:lnSpc>
          <a:spcPct val="110000"/>
        </a:lnSpc>
        <a:spcBef>
          <a:spcPct val="10000"/>
        </a:spcBef>
        <a:spcAft>
          <a:spcPct val="0"/>
        </a:spcAft>
        <a:buClr>
          <a:schemeClr val="tx2"/>
        </a:buClr>
        <a:buFont typeface="Rdg Vesta" pitchFamily="2" charset="0"/>
        <a:buChar char="–"/>
        <a:defRPr sz="2000">
          <a:solidFill>
            <a:schemeClr val="tx1"/>
          </a:solidFill>
          <a:latin typeface="+mn-lt"/>
        </a:defRPr>
      </a:lvl2pPr>
      <a:lvl3pPr marL="1143000" indent="-228600" algn="l" rtl="0" eaLnBrk="0" fontAlgn="base" hangingPunct="0">
        <a:lnSpc>
          <a:spcPct val="110000"/>
        </a:lnSpc>
        <a:spcBef>
          <a:spcPct val="10000"/>
        </a:spcBef>
        <a:spcAft>
          <a:spcPct val="0"/>
        </a:spcAft>
        <a:buClr>
          <a:schemeClr val="tx2"/>
        </a:buClr>
        <a:buChar char="•"/>
        <a:defRPr sz="2000">
          <a:solidFill>
            <a:schemeClr val="tx1"/>
          </a:solidFill>
          <a:latin typeface="+mn-lt"/>
        </a:defRPr>
      </a:lvl3pPr>
      <a:lvl4pPr marL="1600200" indent="-228600" algn="l" rtl="0" eaLnBrk="0" fontAlgn="base" hangingPunct="0">
        <a:lnSpc>
          <a:spcPct val="110000"/>
        </a:lnSpc>
        <a:spcBef>
          <a:spcPct val="10000"/>
        </a:spcBef>
        <a:spcAft>
          <a:spcPct val="0"/>
        </a:spcAft>
        <a:buClr>
          <a:schemeClr val="tx2"/>
        </a:buClr>
        <a:buFont typeface="Rdg Vesta" pitchFamily="2" charset="0"/>
        <a:buChar char="–"/>
        <a:defRPr sz="2000">
          <a:solidFill>
            <a:schemeClr val="tx1"/>
          </a:solidFill>
          <a:latin typeface="+mn-lt"/>
        </a:defRPr>
      </a:lvl4pPr>
      <a:lvl5pPr marL="2057400" indent="-228600" algn="l" rtl="0" eaLnBrk="0" fontAlgn="base" hangingPunct="0">
        <a:lnSpc>
          <a:spcPct val="110000"/>
        </a:lnSpc>
        <a:spcBef>
          <a:spcPct val="10000"/>
        </a:spcBef>
        <a:spcAft>
          <a:spcPct val="0"/>
        </a:spcAft>
        <a:buClr>
          <a:schemeClr val="tx2"/>
        </a:buClr>
        <a:buFont typeface="Rdg Vesta" pitchFamily="2" charset="0"/>
        <a:buChar char="»"/>
        <a:defRPr sz="2000">
          <a:solidFill>
            <a:schemeClr val="tx1"/>
          </a:solidFill>
          <a:latin typeface="+mn-lt"/>
        </a:defRPr>
      </a:lvl5pPr>
      <a:lvl6pPr marL="2514600" indent="-228600" algn="l" rtl="0" fontAlgn="base">
        <a:lnSpc>
          <a:spcPct val="110000"/>
        </a:lnSpc>
        <a:spcBef>
          <a:spcPct val="10000"/>
        </a:spcBef>
        <a:spcAft>
          <a:spcPct val="0"/>
        </a:spcAft>
        <a:buClr>
          <a:schemeClr val="tx2"/>
        </a:buClr>
        <a:buFont typeface="Rdg Vesta" pitchFamily="2" charset="0"/>
        <a:buChar char="»"/>
        <a:defRPr sz="2000">
          <a:solidFill>
            <a:schemeClr val="tx1"/>
          </a:solidFill>
          <a:latin typeface="+mn-lt"/>
        </a:defRPr>
      </a:lvl6pPr>
      <a:lvl7pPr marL="2971800" indent="-228600" algn="l" rtl="0" fontAlgn="base">
        <a:lnSpc>
          <a:spcPct val="110000"/>
        </a:lnSpc>
        <a:spcBef>
          <a:spcPct val="10000"/>
        </a:spcBef>
        <a:spcAft>
          <a:spcPct val="0"/>
        </a:spcAft>
        <a:buClr>
          <a:schemeClr val="tx2"/>
        </a:buClr>
        <a:buFont typeface="Rdg Vesta" pitchFamily="2" charset="0"/>
        <a:buChar char="»"/>
        <a:defRPr sz="2000">
          <a:solidFill>
            <a:schemeClr val="tx1"/>
          </a:solidFill>
          <a:latin typeface="+mn-lt"/>
        </a:defRPr>
      </a:lvl7pPr>
      <a:lvl8pPr marL="3429000" indent="-228600" algn="l" rtl="0" fontAlgn="base">
        <a:lnSpc>
          <a:spcPct val="110000"/>
        </a:lnSpc>
        <a:spcBef>
          <a:spcPct val="10000"/>
        </a:spcBef>
        <a:spcAft>
          <a:spcPct val="0"/>
        </a:spcAft>
        <a:buClr>
          <a:schemeClr val="tx2"/>
        </a:buClr>
        <a:buFont typeface="Rdg Vesta" pitchFamily="2" charset="0"/>
        <a:buChar char="»"/>
        <a:defRPr sz="2000">
          <a:solidFill>
            <a:schemeClr val="tx1"/>
          </a:solidFill>
          <a:latin typeface="+mn-lt"/>
        </a:defRPr>
      </a:lvl8pPr>
      <a:lvl9pPr marL="3886200" indent="-228600" algn="l" rtl="0" fontAlgn="base">
        <a:lnSpc>
          <a:spcPct val="110000"/>
        </a:lnSpc>
        <a:spcBef>
          <a:spcPct val="10000"/>
        </a:spcBef>
        <a:spcAft>
          <a:spcPct val="0"/>
        </a:spcAft>
        <a:buClr>
          <a:schemeClr val="tx2"/>
        </a:buClr>
        <a:buFont typeface="Rdg Vest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BD94680-3443-4EEB-979A-877254A0500D}" type="datetimeFigureOut">
              <a:rPr lang="en-US"/>
              <a:pPr>
                <a:defRPr/>
              </a:pPr>
              <a:t>11/27/2018</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B2360AD-469C-40E1-B84E-ED58178BBFA4}"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ransition spd="slow">
    <p:strips/>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53" descr="Device-blac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ChangeArrowheads="1"/>
          </p:cNvSpPr>
          <p:nvPr>
            <p:ph type="title"/>
          </p:nvPr>
        </p:nvSpPr>
        <p:spPr bwMode="auto">
          <a:xfrm>
            <a:off x="755650" y="274638"/>
            <a:ext cx="6192838"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anchor="b" anchorCtr="0" compatLnSpc="1">
            <a:prstTxWarp prst="textNoShape">
              <a:avLst/>
            </a:prstTxWarp>
          </a:bodyPr>
          <a:lstStyle/>
          <a:p>
            <a:pPr lvl="0"/>
            <a:r>
              <a:rPr lang="en-GB" dirty="0"/>
              <a:t>Click to edit Master title style</a:t>
            </a:r>
          </a:p>
        </p:txBody>
      </p:sp>
      <p:sp>
        <p:nvSpPr>
          <p:cNvPr id="1027" name="Rectangle 3"/>
          <p:cNvSpPr>
            <a:spLocks noGrp="1" noChangeArrowheads="1"/>
          </p:cNvSpPr>
          <p:nvPr>
            <p:ph type="body" idx="1"/>
          </p:nvPr>
        </p:nvSpPr>
        <p:spPr bwMode="auto">
          <a:xfrm>
            <a:off x="755650" y="1600200"/>
            <a:ext cx="7931150" cy="434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029" name="Picture 50" descr="Device-win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030" name="Picture 55" descr="Device-whit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033" name="AutoShape 56">
            <a:hlinkClick r:id="" action="ppaction://hlinkshowjump?jump=firstslide" highlightClick="1"/>
          </p:cNvPr>
          <p:cNvSpPr>
            <a:spLocks noChangeArrowheads="1"/>
          </p:cNvSpPr>
          <p:nvPr/>
        </p:nvSpPr>
        <p:spPr bwMode="auto">
          <a:xfrm>
            <a:off x="323850" y="-242888"/>
            <a:ext cx="720725" cy="719138"/>
          </a:xfrm>
          <a:prstGeom prst="actionButtonHom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Rdg Vesta" pitchFamily="2" charset="0"/>
              </a:defRPr>
            </a:lvl1pPr>
            <a:lvl2pPr marL="742950" indent="-285750" eaLnBrk="0" hangingPunct="0">
              <a:defRPr sz="2400">
                <a:solidFill>
                  <a:schemeClr val="tx1"/>
                </a:solidFill>
                <a:latin typeface="Rdg Vesta" pitchFamily="2" charset="0"/>
              </a:defRPr>
            </a:lvl2pPr>
            <a:lvl3pPr marL="1143000" indent="-228600" eaLnBrk="0" hangingPunct="0">
              <a:defRPr sz="2400">
                <a:solidFill>
                  <a:schemeClr val="tx1"/>
                </a:solidFill>
                <a:latin typeface="Rdg Vesta" pitchFamily="2" charset="0"/>
              </a:defRPr>
            </a:lvl3pPr>
            <a:lvl4pPr marL="1600200" indent="-228600" eaLnBrk="0" hangingPunct="0">
              <a:defRPr sz="2400">
                <a:solidFill>
                  <a:schemeClr val="tx1"/>
                </a:solidFill>
                <a:latin typeface="Rdg Vesta" pitchFamily="2" charset="0"/>
              </a:defRPr>
            </a:lvl4pPr>
            <a:lvl5pPr marL="2057400" indent="-228600" eaLnBrk="0" hangingPunct="0">
              <a:defRPr sz="2400">
                <a:solidFill>
                  <a:schemeClr val="tx1"/>
                </a:solidFill>
                <a:latin typeface="Rdg Vesta" pitchFamily="2" charset="0"/>
              </a:defRPr>
            </a:lvl5pPr>
            <a:lvl6pPr marL="2514600" indent="-228600" eaLnBrk="0" fontAlgn="base" hangingPunct="0">
              <a:spcBef>
                <a:spcPct val="0"/>
              </a:spcBef>
              <a:spcAft>
                <a:spcPct val="0"/>
              </a:spcAft>
              <a:defRPr sz="2400">
                <a:solidFill>
                  <a:schemeClr val="tx1"/>
                </a:solidFill>
                <a:latin typeface="Rdg Vesta" pitchFamily="2" charset="0"/>
              </a:defRPr>
            </a:lvl6pPr>
            <a:lvl7pPr marL="2971800" indent="-228600" eaLnBrk="0" fontAlgn="base" hangingPunct="0">
              <a:spcBef>
                <a:spcPct val="0"/>
              </a:spcBef>
              <a:spcAft>
                <a:spcPct val="0"/>
              </a:spcAft>
              <a:defRPr sz="2400">
                <a:solidFill>
                  <a:schemeClr val="tx1"/>
                </a:solidFill>
                <a:latin typeface="Rdg Vesta" pitchFamily="2" charset="0"/>
              </a:defRPr>
            </a:lvl7pPr>
            <a:lvl8pPr marL="3429000" indent="-228600" eaLnBrk="0" fontAlgn="base" hangingPunct="0">
              <a:spcBef>
                <a:spcPct val="0"/>
              </a:spcBef>
              <a:spcAft>
                <a:spcPct val="0"/>
              </a:spcAft>
              <a:defRPr sz="2400">
                <a:solidFill>
                  <a:schemeClr val="tx1"/>
                </a:solidFill>
                <a:latin typeface="Rdg Vesta" pitchFamily="2" charset="0"/>
              </a:defRPr>
            </a:lvl8pPr>
            <a:lvl9pPr marL="3886200" indent="-228600" eaLnBrk="0" fontAlgn="base" hangingPunct="0">
              <a:spcBef>
                <a:spcPct val="0"/>
              </a:spcBef>
              <a:spcAft>
                <a:spcPct val="0"/>
              </a:spcAft>
              <a:defRPr sz="2400">
                <a:solidFill>
                  <a:schemeClr val="tx1"/>
                </a:solidFill>
                <a:latin typeface="Rdg Vesta" pitchFamily="2" charset="0"/>
              </a:defRPr>
            </a:lvl9pPr>
          </a:lstStyle>
          <a:p>
            <a:pPr eaLnBrk="1" hangingPunct="1">
              <a:defRPr/>
            </a:pPr>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1914861791"/>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p:transition spd="slow">
    <p:strips/>
  </p:transition>
  <p:hf sldNum="0" hdr="0" ftr="0" dt="0"/>
  <p:txStyles>
    <p:titleStyle>
      <a:lvl1pPr algn="l" rtl="0" eaLnBrk="0" fontAlgn="base" hangingPunct="0">
        <a:spcBef>
          <a:spcPct val="0"/>
        </a:spcBef>
        <a:spcAft>
          <a:spcPct val="0"/>
        </a:spcAft>
        <a:defRPr sz="36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3600">
          <a:solidFill>
            <a:schemeClr val="tx2"/>
          </a:solidFill>
          <a:latin typeface="Rdg Vesta" pitchFamily="2" charset="0"/>
          <a:ea typeface="MS PGothic" pitchFamily="34" charset="-128"/>
          <a:cs typeface="ＭＳ Ｐゴシック" charset="0"/>
        </a:defRPr>
      </a:lvl2pPr>
      <a:lvl3pPr algn="l" rtl="0" eaLnBrk="0" fontAlgn="base" hangingPunct="0">
        <a:spcBef>
          <a:spcPct val="0"/>
        </a:spcBef>
        <a:spcAft>
          <a:spcPct val="0"/>
        </a:spcAft>
        <a:defRPr sz="3600">
          <a:solidFill>
            <a:schemeClr val="tx2"/>
          </a:solidFill>
          <a:latin typeface="Rdg Vesta" pitchFamily="2" charset="0"/>
          <a:ea typeface="MS PGothic" pitchFamily="34" charset="-128"/>
          <a:cs typeface="ＭＳ Ｐゴシック" charset="0"/>
        </a:defRPr>
      </a:lvl3pPr>
      <a:lvl4pPr algn="l" rtl="0" eaLnBrk="0" fontAlgn="base" hangingPunct="0">
        <a:spcBef>
          <a:spcPct val="0"/>
        </a:spcBef>
        <a:spcAft>
          <a:spcPct val="0"/>
        </a:spcAft>
        <a:defRPr sz="3600">
          <a:solidFill>
            <a:schemeClr val="tx2"/>
          </a:solidFill>
          <a:latin typeface="Rdg Vesta" pitchFamily="2" charset="0"/>
          <a:ea typeface="MS PGothic" pitchFamily="34" charset="-128"/>
          <a:cs typeface="ＭＳ Ｐゴシック" charset="0"/>
        </a:defRPr>
      </a:lvl4pPr>
      <a:lvl5pPr algn="l" rtl="0" eaLnBrk="0" fontAlgn="base" hangingPunct="0">
        <a:spcBef>
          <a:spcPct val="0"/>
        </a:spcBef>
        <a:spcAft>
          <a:spcPct val="0"/>
        </a:spcAft>
        <a:defRPr sz="3600">
          <a:solidFill>
            <a:schemeClr val="tx2"/>
          </a:solidFill>
          <a:latin typeface="Rdg Vesta" pitchFamily="2" charset="0"/>
          <a:ea typeface="MS PGothic" pitchFamily="34" charset="-128"/>
          <a:cs typeface="ＭＳ Ｐゴシック" charset="0"/>
        </a:defRPr>
      </a:lvl5pPr>
      <a:lvl6pPr marL="457200" algn="l" rtl="0" eaLnBrk="1" fontAlgn="base" hangingPunct="1">
        <a:spcBef>
          <a:spcPct val="0"/>
        </a:spcBef>
        <a:spcAft>
          <a:spcPct val="0"/>
        </a:spcAft>
        <a:defRPr sz="3600">
          <a:solidFill>
            <a:schemeClr val="tx2"/>
          </a:solidFill>
          <a:latin typeface="Rdg Vesta" pitchFamily="2" charset="0"/>
        </a:defRPr>
      </a:lvl6pPr>
      <a:lvl7pPr marL="914400" algn="l" rtl="0" eaLnBrk="1" fontAlgn="base" hangingPunct="1">
        <a:spcBef>
          <a:spcPct val="0"/>
        </a:spcBef>
        <a:spcAft>
          <a:spcPct val="0"/>
        </a:spcAft>
        <a:defRPr sz="3600">
          <a:solidFill>
            <a:schemeClr val="tx2"/>
          </a:solidFill>
          <a:latin typeface="Rdg Vesta" pitchFamily="2" charset="0"/>
        </a:defRPr>
      </a:lvl7pPr>
      <a:lvl8pPr marL="1371600" algn="l" rtl="0" eaLnBrk="1" fontAlgn="base" hangingPunct="1">
        <a:spcBef>
          <a:spcPct val="0"/>
        </a:spcBef>
        <a:spcAft>
          <a:spcPct val="0"/>
        </a:spcAft>
        <a:defRPr sz="3600">
          <a:solidFill>
            <a:schemeClr val="tx2"/>
          </a:solidFill>
          <a:latin typeface="Rdg Vesta" pitchFamily="2" charset="0"/>
        </a:defRPr>
      </a:lvl8pPr>
      <a:lvl9pPr marL="1828800" algn="l" rtl="0" eaLnBrk="1" fontAlgn="base" hangingPunct="1">
        <a:spcBef>
          <a:spcPct val="0"/>
        </a:spcBef>
        <a:spcAft>
          <a:spcPct val="0"/>
        </a:spcAft>
        <a:defRPr sz="3600">
          <a:solidFill>
            <a:schemeClr val="tx2"/>
          </a:solidFill>
          <a:latin typeface="Rdg Vesta" pitchFamily="2" charset="0"/>
        </a:defRPr>
      </a:lvl9pPr>
    </p:titleStyle>
    <p:bodyStyle>
      <a:lvl1pPr marL="342900" indent="-342900" algn="l" rtl="0" eaLnBrk="0" fontAlgn="base" hangingPunct="0">
        <a:lnSpc>
          <a:spcPct val="110000"/>
        </a:lnSpc>
        <a:spcBef>
          <a:spcPct val="20000"/>
        </a:spcBef>
        <a:spcAft>
          <a:spcPct val="0"/>
        </a:spcAft>
        <a:buClr>
          <a:schemeClr val="tx2"/>
        </a:buClr>
        <a:buChar char="•"/>
        <a:defRPr sz="2400">
          <a:solidFill>
            <a:schemeClr val="tx1"/>
          </a:solidFill>
          <a:latin typeface="+mn-lt"/>
          <a:ea typeface="MS PGothic" pitchFamily="34" charset="-128"/>
          <a:cs typeface="ＭＳ Ｐゴシック" charset="0"/>
        </a:defRPr>
      </a:lvl1pPr>
      <a:lvl2pPr marL="742950" indent="-285750" algn="l" rtl="0" eaLnBrk="0" fontAlgn="base" hangingPunct="0">
        <a:lnSpc>
          <a:spcPct val="110000"/>
        </a:lnSpc>
        <a:spcBef>
          <a:spcPct val="10000"/>
        </a:spcBef>
        <a:spcAft>
          <a:spcPct val="0"/>
        </a:spcAft>
        <a:buClr>
          <a:schemeClr val="tx2"/>
        </a:buClr>
        <a:buFont typeface="Rdg Vesta" panose="02000503060000020004" pitchFamily="2" charset="0"/>
        <a:buChar char="–"/>
        <a:defRPr sz="2000">
          <a:solidFill>
            <a:schemeClr val="tx1"/>
          </a:solidFill>
          <a:latin typeface="+mn-lt"/>
          <a:ea typeface="MS PGothic" pitchFamily="34" charset="-128"/>
        </a:defRPr>
      </a:lvl2pPr>
      <a:lvl3pPr marL="1143000" indent="-228600" algn="l" rtl="0" eaLnBrk="0" fontAlgn="base" hangingPunct="0">
        <a:lnSpc>
          <a:spcPct val="110000"/>
        </a:lnSpc>
        <a:spcBef>
          <a:spcPct val="10000"/>
        </a:spcBef>
        <a:spcAft>
          <a:spcPct val="0"/>
        </a:spcAft>
        <a:buClr>
          <a:schemeClr val="tx2"/>
        </a:buClr>
        <a:buChar char="•"/>
        <a:defRPr sz="2000">
          <a:solidFill>
            <a:schemeClr val="tx1"/>
          </a:solidFill>
          <a:latin typeface="+mn-lt"/>
          <a:ea typeface="MS PGothic" pitchFamily="34" charset="-128"/>
        </a:defRPr>
      </a:lvl3pPr>
      <a:lvl4pPr marL="1600200" indent="-228600" algn="l" rtl="0" eaLnBrk="0" fontAlgn="base" hangingPunct="0">
        <a:lnSpc>
          <a:spcPct val="110000"/>
        </a:lnSpc>
        <a:spcBef>
          <a:spcPct val="10000"/>
        </a:spcBef>
        <a:spcAft>
          <a:spcPct val="0"/>
        </a:spcAft>
        <a:buClr>
          <a:schemeClr val="tx2"/>
        </a:buClr>
        <a:buFont typeface="Rdg Vesta" panose="02000503060000020004" pitchFamily="2" charset="0"/>
        <a:buChar char="–"/>
        <a:defRPr sz="2000">
          <a:solidFill>
            <a:schemeClr val="tx1"/>
          </a:solidFill>
          <a:latin typeface="+mn-lt"/>
          <a:ea typeface="MS PGothic" pitchFamily="34" charset="-128"/>
        </a:defRPr>
      </a:lvl4pPr>
      <a:lvl5pPr marL="2057400" indent="-228600" algn="l" rtl="0" eaLnBrk="0" fontAlgn="base" hangingPunct="0">
        <a:lnSpc>
          <a:spcPct val="110000"/>
        </a:lnSpc>
        <a:spcBef>
          <a:spcPct val="10000"/>
        </a:spcBef>
        <a:spcAft>
          <a:spcPct val="0"/>
        </a:spcAft>
        <a:buClr>
          <a:schemeClr val="tx2"/>
        </a:buClr>
        <a:buFont typeface="Rdg Vesta" panose="02000503060000020004" pitchFamily="2" charset="0"/>
        <a:buChar char="»"/>
        <a:defRPr sz="2000">
          <a:solidFill>
            <a:schemeClr val="tx1"/>
          </a:solidFill>
          <a:latin typeface="+mn-lt"/>
          <a:ea typeface="MS PGothic" pitchFamily="34" charset="-128"/>
        </a:defRPr>
      </a:lvl5pPr>
      <a:lvl6pPr marL="2514600" indent="-228600" algn="l" rtl="0" eaLnBrk="1" fontAlgn="base" hangingPunct="1">
        <a:lnSpc>
          <a:spcPct val="110000"/>
        </a:lnSpc>
        <a:spcBef>
          <a:spcPct val="10000"/>
        </a:spcBef>
        <a:spcAft>
          <a:spcPct val="0"/>
        </a:spcAft>
        <a:buClr>
          <a:schemeClr val="tx2"/>
        </a:buClr>
        <a:buFont typeface="Rdg Vest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Rdg Vest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Rdg Vest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Rdg Vest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dirty="0"/>
              <a:t>Click to edit Master title style</a:t>
            </a:r>
            <a:endParaRPr lang="en-GB" altLang="en-US" dirty="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solidFill>
                  <a:srgbClr val="50535A"/>
                </a:solidFill>
              </a:rPr>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rgbClr val="50535A"/>
                </a:solidFill>
                <a:latin typeface="Effra Light" pitchFamily="34" charset="0"/>
              </a:rPr>
              <a:t>LIMITLESS </a:t>
            </a:r>
            <a:r>
              <a:rPr lang="en-GB" altLang="en-US" sz="1400" dirty="0">
                <a:solidFill>
                  <a:srgbClr val="50535A"/>
                </a:solidFill>
                <a:latin typeface="Effra Bold" panose="020B0803020203020204" pitchFamily="34" charset="0"/>
              </a:rPr>
              <a:t>POTENTIAL</a:t>
            </a:r>
            <a:r>
              <a:rPr lang="en-GB" altLang="en-US" sz="1400" dirty="0">
                <a:solidFill>
                  <a:srgbClr val="50535A"/>
                </a:solidFill>
                <a:latin typeface="Effra Light" pitchFamily="34" charset="0"/>
              </a:rPr>
              <a:t> | LIMITLESS </a:t>
            </a:r>
            <a:r>
              <a:rPr lang="en-GB" altLang="en-US" sz="1400" dirty="0">
                <a:solidFill>
                  <a:srgbClr val="50535A"/>
                </a:solidFill>
                <a:latin typeface="Effra Bold" panose="020B0803020203020204" pitchFamily="34" charset="0"/>
              </a:rPr>
              <a:t>OPPORTUNITIES</a:t>
            </a:r>
            <a:r>
              <a:rPr lang="en-GB" altLang="en-US" sz="1400" dirty="0">
                <a:solidFill>
                  <a:srgbClr val="50535A"/>
                </a:solidFill>
                <a:latin typeface="Effra Light" pitchFamily="34" charset="0"/>
              </a:rPr>
              <a:t> | LIMITLESS </a:t>
            </a:r>
            <a:r>
              <a:rPr lang="en-GB" altLang="en-US" sz="1400" dirty="0">
                <a:solidFill>
                  <a:srgbClr val="50535A"/>
                </a:solidFill>
                <a:latin typeface="Effra Bold" panose="020B0803020203020204" pitchFamily="34" charset="0"/>
              </a:rPr>
              <a:t>IMPACT</a:t>
            </a:r>
          </a:p>
        </p:txBody>
      </p:sp>
    </p:spTree>
    <p:extLst>
      <p:ext uri="{BB962C8B-B14F-4D97-AF65-F5344CB8AC3E}">
        <p14:creationId xmlns:p14="http://schemas.microsoft.com/office/powerpoint/2010/main" val="3303027596"/>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 id="2147484374" r:id="rId12"/>
    <p:sldLayoutId id="2147484375" r:id="rId13"/>
    <p:sldLayoutId id="2147484376" r:id="rId14"/>
    <p:sldLayoutId id="2147484377" r:id="rId15"/>
    <p:sldLayoutId id="2147484378" r:id="rId16"/>
    <p:sldLayoutId id="2147484379" r:id="rId17"/>
    <p:sldLayoutId id="2147484380" r:id="rId18"/>
    <p:sldLayoutId id="2147484381" r:id="rId19"/>
    <p:sldLayoutId id="2147484397" r:id="rId20"/>
    <p:sldLayoutId id="2147484398" r:id="rId21"/>
  </p:sldLayoutIdLst>
  <p:transition spd="slow">
    <p:strips/>
  </p:transition>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6.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3.xml"/><Relationship Id="rId5" Type="http://schemas.openxmlformats.org/officeDocument/2006/relationships/image" Target="../media/image41.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5.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chart" Target="../charts/chart1.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5.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9.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5.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35.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gif"/><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chart" Target="../charts/chart4.xml"/><Relationship Id="rId4" Type="http://schemas.openxmlformats.org/officeDocument/2006/relationships/chart" Target="../charts/chart3.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3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5.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53.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53.xml"/><Relationship Id="rId5" Type="http://schemas.openxmlformats.org/officeDocument/2006/relationships/image" Target="../media/image34.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8715" y="1285064"/>
            <a:ext cx="8280000" cy="919800"/>
          </a:xfrm>
        </p:spPr>
        <p:txBody>
          <a:bodyPr/>
          <a:lstStyle/>
          <a:p>
            <a:r>
              <a:rPr lang="en-GB" sz="2800"/>
              <a:t>Putting nutrition at the heart of sustainable diets</a:t>
            </a:r>
            <a:endParaRPr lang="en-GB" sz="2800" b="0" dirty="0"/>
          </a:p>
        </p:txBody>
      </p:sp>
      <p:sp>
        <p:nvSpPr>
          <p:cNvPr id="3" name="Subtitle 2"/>
          <p:cNvSpPr>
            <a:spLocks noGrp="1"/>
          </p:cNvSpPr>
          <p:nvPr>
            <p:ph type="subTitle" idx="1"/>
          </p:nvPr>
        </p:nvSpPr>
        <p:spPr/>
        <p:txBody>
          <a:bodyPr/>
          <a:lstStyle/>
          <a:p>
            <a:r>
              <a:rPr lang="en-GB" sz="2400" dirty="0"/>
              <a:t>Ian Givens</a:t>
            </a:r>
          </a:p>
          <a:p>
            <a:r>
              <a:rPr lang="en-GB" sz="2400" dirty="0"/>
              <a:t>Professor of Food Chain Nutrition</a:t>
            </a:r>
          </a:p>
          <a:p>
            <a:r>
              <a:rPr lang="en-GB" sz="2400" dirty="0"/>
              <a:t>Director, Institute for Food, Nutrition and Health</a:t>
            </a:r>
          </a:p>
          <a:p>
            <a:r>
              <a:rPr lang="en-GB" sz="2400" dirty="0"/>
              <a:t>University of Reading</a:t>
            </a:r>
          </a:p>
          <a:p>
            <a:endParaRPr lang="en-GB" sz="2400" dirty="0"/>
          </a:p>
        </p:txBody>
      </p:sp>
      <p:sp>
        <p:nvSpPr>
          <p:cNvPr id="4" name="Slide Number Placeholder 3"/>
          <p:cNvSpPr>
            <a:spLocks noGrp="1"/>
          </p:cNvSpPr>
          <p:nvPr>
            <p:ph type="sldNum" sz="quarter" idx="4"/>
          </p:nvPr>
        </p:nvSpPr>
        <p:spPr/>
        <p:txBody>
          <a:bodyPr/>
          <a:lstStyle/>
          <a:p>
            <a:fld id="{44C01B32-D1A0-401C-8867-70456BBB1E87}" type="slidenum">
              <a:rPr lang="en-GB" altLang="en-US" smtClean="0">
                <a:solidFill>
                  <a:srgbClr val="E0E0E1"/>
                </a:solidFill>
              </a:rPr>
              <a:pPr/>
              <a:t>1</a:t>
            </a:fld>
            <a:endParaRPr lang="en-GB" altLang="en-US" dirty="0">
              <a:solidFill>
                <a:srgbClr val="E0E0E1"/>
              </a:solidFill>
            </a:endParaRPr>
          </a:p>
        </p:txBody>
      </p:sp>
      <p:pic>
        <p:nvPicPr>
          <p:cNvPr id="8" name="Picture 7"/>
          <p:cNvPicPr>
            <a:picLocks noChangeAspect="1"/>
          </p:cNvPicPr>
          <p:nvPr/>
        </p:nvPicPr>
        <p:blipFill>
          <a:blip r:embed="rId2"/>
          <a:stretch>
            <a:fillRect/>
          </a:stretch>
        </p:blipFill>
        <p:spPr>
          <a:xfrm>
            <a:off x="7049918" y="214074"/>
            <a:ext cx="1957214" cy="668031"/>
          </a:xfrm>
          <a:prstGeom prst="rect">
            <a:avLst/>
          </a:prstGeom>
        </p:spPr>
      </p:pic>
      <p:pic>
        <p:nvPicPr>
          <p:cNvPr id="9" name="Picture 8"/>
          <p:cNvPicPr>
            <a:picLocks noChangeAspect="1"/>
          </p:cNvPicPr>
          <p:nvPr/>
        </p:nvPicPr>
        <p:blipFill>
          <a:blip r:embed="rId3"/>
          <a:stretch>
            <a:fillRect/>
          </a:stretch>
        </p:blipFill>
        <p:spPr>
          <a:xfrm>
            <a:off x="5292104" y="214074"/>
            <a:ext cx="1631210" cy="573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Oval 6"/>
          <p:cNvSpPr/>
          <p:nvPr/>
        </p:nvSpPr>
        <p:spPr>
          <a:xfrm>
            <a:off x="4852689" y="2407596"/>
            <a:ext cx="2197229" cy="2042808"/>
          </a:xfrm>
          <a:prstGeom prst="ellipse">
            <a:avLst/>
          </a:prstGeom>
          <a:blipFill>
            <a:blip r:embed="rId4"/>
            <a:stretch>
              <a:fillRect/>
            </a:stretch>
          </a:blipFill>
          <a:ln w="38100">
            <a:solidFill>
              <a:srgbClr val="EBF014"/>
            </a:solidFill>
          </a:ln>
        </p:spPr>
        <p:txBody>
          <a:bodyPr wrap="none" rtlCol="0" anchor="ctr">
            <a:spAutoFit/>
          </a:bodyPr>
          <a:lstStyle/>
          <a:p>
            <a:pPr algn="ctr"/>
            <a:endParaRPr lang="en-GB" dirty="0">
              <a:solidFill>
                <a:schemeClr val="tx2"/>
              </a:solidFill>
              <a:latin typeface="+mn-lt"/>
            </a:endParaRPr>
          </a:p>
        </p:txBody>
      </p:sp>
      <p:pic>
        <p:nvPicPr>
          <p:cNvPr id="13" name="Picture 12"/>
          <p:cNvPicPr>
            <a:picLocks noChangeAspect="1"/>
          </p:cNvPicPr>
          <p:nvPr/>
        </p:nvPicPr>
        <p:blipFill>
          <a:blip r:embed="rId5"/>
          <a:stretch>
            <a:fillRect/>
          </a:stretch>
        </p:blipFill>
        <p:spPr>
          <a:xfrm>
            <a:off x="0" y="43264"/>
            <a:ext cx="1228725" cy="1009650"/>
          </a:xfrm>
          <a:prstGeom prst="rect">
            <a:avLst/>
          </a:prstGeom>
        </p:spPr>
      </p:pic>
    </p:spTree>
    <p:extLst>
      <p:ext uri="{BB962C8B-B14F-4D97-AF65-F5344CB8AC3E}">
        <p14:creationId xmlns:p14="http://schemas.microsoft.com/office/powerpoint/2010/main" val="3730569911"/>
      </p:ext>
    </p:extLst>
  </p:cSld>
  <p:clrMapOvr>
    <a:masterClrMapping/>
  </p:clrMapOvr>
  <p:transition spd="slow">
    <p:strips/>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52" y="25424"/>
            <a:ext cx="7141054" cy="1143000"/>
          </a:xfrm>
        </p:spPr>
        <p:txBody>
          <a:bodyPr anchor="t"/>
          <a:lstStyle/>
          <a:p>
            <a:r>
              <a:rPr lang="en-GB" sz="2800" cap="none" dirty="0">
                <a:solidFill>
                  <a:srgbClr val="C00000"/>
                </a:solidFill>
              </a:rPr>
              <a:t>Substantial and vulnerable sections of the UK</a:t>
            </a:r>
            <a:br>
              <a:rPr lang="en-GB" sz="2800" cap="none" dirty="0">
                <a:solidFill>
                  <a:srgbClr val="C00000"/>
                </a:solidFill>
              </a:rPr>
            </a:br>
            <a:r>
              <a:rPr lang="en-GB" sz="2800" cap="none" dirty="0">
                <a:solidFill>
                  <a:srgbClr val="C00000"/>
                </a:solidFill>
              </a:rPr>
              <a:t>population do not have food security now!</a:t>
            </a:r>
          </a:p>
        </p:txBody>
      </p:sp>
      <p:sp>
        <p:nvSpPr>
          <p:cNvPr id="3" name="Slide Number Placeholder 2"/>
          <p:cNvSpPr>
            <a:spLocks noGrp="1"/>
          </p:cNvSpPr>
          <p:nvPr>
            <p:ph type="sldNum" sz="quarter" idx="10"/>
          </p:nvPr>
        </p:nvSpPr>
        <p:spPr/>
        <p:txBody>
          <a:bodyPr/>
          <a:lstStyle/>
          <a:p>
            <a:pPr>
              <a:defRPr/>
            </a:pPr>
            <a:fld id="{11E4944C-41BF-427F-8A81-F1F58701C9F6}" type="slidenum">
              <a:rPr lang="en-US" smtClean="0"/>
              <a:pPr>
                <a:defRPr/>
              </a:pPr>
              <a:t>10</a:t>
            </a:fld>
            <a:endParaRPr lang="en-US" dirty="0"/>
          </a:p>
        </p:txBody>
      </p:sp>
      <p:grpSp>
        <p:nvGrpSpPr>
          <p:cNvPr id="31" name="Group 30"/>
          <p:cNvGrpSpPr/>
          <p:nvPr/>
        </p:nvGrpSpPr>
        <p:grpSpPr>
          <a:xfrm>
            <a:off x="2354102" y="960342"/>
            <a:ext cx="6012560" cy="5505854"/>
            <a:chOff x="2354102" y="960342"/>
            <a:chExt cx="6012560" cy="5505854"/>
          </a:xfrm>
        </p:grpSpPr>
        <p:grpSp>
          <p:nvGrpSpPr>
            <p:cNvPr id="16" name="Group 15"/>
            <p:cNvGrpSpPr/>
            <p:nvPr/>
          </p:nvGrpSpPr>
          <p:grpSpPr>
            <a:xfrm>
              <a:off x="2354102" y="960342"/>
              <a:ext cx="6012560" cy="5505854"/>
              <a:chOff x="1274332" y="1089499"/>
              <a:chExt cx="6012560" cy="5505854"/>
            </a:xfrm>
          </p:grpSpPr>
          <p:pic>
            <p:nvPicPr>
              <p:cNvPr id="12" name="Picture 11"/>
              <p:cNvPicPr>
                <a:picLocks noChangeAspect="1"/>
              </p:cNvPicPr>
              <p:nvPr/>
            </p:nvPicPr>
            <p:blipFill>
              <a:blip r:embed="rId2"/>
              <a:stretch>
                <a:fillRect/>
              </a:stretch>
            </p:blipFill>
            <p:spPr>
              <a:xfrm>
                <a:off x="1501705" y="1089499"/>
                <a:ext cx="5557814" cy="5505854"/>
              </a:xfrm>
              <a:prstGeom prst="rect">
                <a:avLst/>
              </a:prstGeom>
            </p:spPr>
          </p:pic>
          <p:sp>
            <p:nvSpPr>
              <p:cNvPr id="13" name="Right Arrow 12"/>
              <p:cNvSpPr/>
              <p:nvPr/>
            </p:nvSpPr>
            <p:spPr>
              <a:xfrm>
                <a:off x="1274332" y="2383280"/>
                <a:ext cx="597033" cy="68093"/>
              </a:xfrm>
              <a:prstGeom prst="right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
            <p:nvSpPr>
              <p:cNvPr id="17" name="Right Arrow 16"/>
              <p:cNvSpPr/>
              <p:nvPr/>
            </p:nvSpPr>
            <p:spPr>
              <a:xfrm rot="10800000">
                <a:off x="6689859" y="1699101"/>
                <a:ext cx="597033" cy="68093"/>
              </a:xfrm>
              <a:prstGeom prst="right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grpSp>
        <p:cxnSp>
          <p:nvCxnSpPr>
            <p:cNvPr id="23" name="Straight Connector 22"/>
            <p:cNvCxnSpPr/>
            <p:nvPr/>
          </p:nvCxnSpPr>
          <p:spPr bwMode="auto">
            <a:xfrm>
              <a:off x="2921318" y="1376505"/>
              <a:ext cx="1341783" cy="0"/>
            </a:xfrm>
            <a:prstGeom prst="line">
              <a:avLst/>
            </a:prstGeom>
            <a:noFill/>
            <a:ln w="28575"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 name="Straight Connector 28"/>
            <p:cNvCxnSpPr/>
            <p:nvPr/>
          </p:nvCxnSpPr>
          <p:spPr bwMode="auto">
            <a:xfrm>
              <a:off x="6321287" y="1308093"/>
              <a:ext cx="682849" cy="0"/>
            </a:xfrm>
            <a:prstGeom prst="line">
              <a:avLst/>
            </a:prstGeom>
            <a:noFill/>
            <a:ln w="28575"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pic>
        <p:nvPicPr>
          <p:cNvPr id="21" name="Picture 20"/>
          <p:cNvPicPr>
            <a:picLocks noChangeAspect="1"/>
          </p:cNvPicPr>
          <p:nvPr/>
        </p:nvPicPr>
        <p:blipFill>
          <a:blip r:embed="rId3"/>
          <a:stretch>
            <a:fillRect/>
          </a:stretch>
        </p:blipFill>
        <p:spPr>
          <a:xfrm>
            <a:off x="113197" y="3470693"/>
            <a:ext cx="2701442" cy="2922963"/>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4"/>
          <a:stretch>
            <a:fillRect/>
          </a:stretch>
        </p:blipFill>
        <p:spPr>
          <a:xfrm>
            <a:off x="868386" y="1971463"/>
            <a:ext cx="981195" cy="1192613"/>
          </a:xfrm>
          <a:prstGeom prst="rect">
            <a:avLst/>
          </a:prstGeom>
        </p:spPr>
      </p:pic>
      <p:grpSp>
        <p:nvGrpSpPr>
          <p:cNvPr id="5" name="Group 4"/>
          <p:cNvGrpSpPr/>
          <p:nvPr/>
        </p:nvGrpSpPr>
        <p:grpSpPr>
          <a:xfrm>
            <a:off x="376041" y="1100864"/>
            <a:ext cx="1566455" cy="730930"/>
            <a:chOff x="376041" y="1100864"/>
            <a:chExt cx="1566455" cy="730930"/>
          </a:xfrm>
        </p:grpSpPr>
        <p:pic>
          <p:nvPicPr>
            <p:cNvPr id="20" name="Picture 19"/>
            <p:cNvPicPr>
              <a:picLocks noChangeAspect="1"/>
            </p:cNvPicPr>
            <p:nvPr/>
          </p:nvPicPr>
          <p:blipFill>
            <a:blip r:embed="rId5"/>
            <a:stretch>
              <a:fillRect/>
            </a:stretch>
          </p:blipFill>
          <p:spPr>
            <a:xfrm>
              <a:off x="442576" y="1308093"/>
              <a:ext cx="1499920" cy="523701"/>
            </a:xfrm>
            <a:prstGeom prst="rect">
              <a:avLst/>
            </a:prstGeom>
          </p:spPr>
        </p:pic>
        <p:sp>
          <p:nvSpPr>
            <p:cNvPr id="4" name="TextBox 3"/>
            <p:cNvSpPr txBox="1"/>
            <p:nvPr/>
          </p:nvSpPr>
          <p:spPr>
            <a:xfrm>
              <a:off x="376041" y="1100864"/>
              <a:ext cx="524503" cy="276999"/>
            </a:xfrm>
            <a:prstGeom prst="rect">
              <a:avLst/>
            </a:prstGeom>
            <a:noFill/>
          </p:spPr>
          <p:txBody>
            <a:bodyPr wrap="none" rtlCol="0">
              <a:spAutoFit/>
            </a:bodyPr>
            <a:lstStyle/>
            <a:p>
              <a:r>
                <a:rPr lang="en-GB" sz="1200" b="1" dirty="0">
                  <a:solidFill>
                    <a:schemeClr val="tx2"/>
                  </a:solidFill>
                  <a:latin typeface="+mn-lt"/>
                </a:rPr>
                <a:t>2017</a:t>
              </a:r>
            </a:p>
          </p:txBody>
        </p:sp>
      </p:grpSp>
    </p:spTree>
    <p:extLst>
      <p:ext uri="{BB962C8B-B14F-4D97-AF65-F5344CB8AC3E}">
        <p14:creationId xmlns:p14="http://schemas.microsoft.com/office/powerpoint/2010/main" val="1449728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11</a:t>
            </a:fld>
            <a:endParaRPr lang="en-GB" altLang="en-US">
              <a:solidFill>
                <a:srgbClr val="50535A"/>
              </a:solidFill>
            </a:endParaRPr>
          </a:p>
        </p:txBody>
      </p:sp>
      <p:sp>
        <p:nvSpPr>
          <p:cNvPr id="12" name="TextBox 11"/>
          <p:cNvSpPr txBox="1"/>
          <p:nvPr/>
        </p:nvSpPr>
        <p:spPr>
          <a:xfrm>
            <a:off x="283030" y="305004"/>
            <a:ext cx="6993259" cy="523220"/>
          </a:xfrm>
          <a:prstGeom prst="rect">
            <a:avLst/>
          </a:prstGeom>
          <a:noFill/>
        </p:spPr>
        <p:txBody>
          <a:bodyPr wrap="square" rtlCol="0">
            <a:spAutoFit/>
          </a:bodyPr>
          <a:lstStyle/>
          <a:p>
            <a:r>
              <a:rPr lang="en-GB" sz="2800" b="1" dirty="0">
                <a:solidFill>
                  <a:srgbClr val="C00000"/>
                </a:solidFill>
                <a:latin typeface="+mn-lt"/>
              </a:rPr>
              <a:t>Prevalence of malnutrition in UK elderly</a:t>
            </a:r>
          </a:p>
        </p:txBody>
      </p:sp>
      <p:sp>
        <p:nvSpPr>
          <p:cNvPr id="15" name="TextBox 14"/>
          <p:cNvSpPr txBox="1"/>
          <p:nvPr/>
        </p:nvSpPr>
        <p:spPr>
          <a:xfrm>
            <a:off x="1361164" y="4947892"/>
            <a:ext cx="6708888" cy="461665"/>
          </a:xfrm>
          <a:prstGeom prst="rect">
            <a:avLst/>
          </a:prstGeom>
          <a:noFill/>
          <a:ln w="22225">
            <a:solidFill>
              <a:srgbClr val="FF0000"/>
            </a:solidFill>
          </a:ln>
        </p:spPr>
        <p:txBody>
          <a:bodyPr wrap="none" rtlCol="0">
            <a:spAutoFit/>
          </a:bodyPr>
          <a:lstStyle/>
          <a:p>
            <a:r>
              <a:rPr lang="en-GB" dirty="0">
                <a:solidFill>
                  <a:schemeClr val="tx2"/>
                </a:solidFill>
                <a:latin typeface="+mn-lt"/>
              </a:rPr>
              <a:t>Annual cost to UK health services £13-19 billion</a:t>
            </a:r>
          </a:p>
        </p:txBody>
      </p:sp>
      <p:pic>
        <p:nvPicPr>
          <p:cNvPr id="17" name="Picture 16"/>
          <p:cNvPicPr>
            <a:picLocks noChangeAspect="1"/>
          </p:cNvPicPr>
          <p:nvPr/>
        </p:nvPicPr>
        <p:blipFill>
          <a:blip r:embed="rId2"/>
          <a:stretch>
            <a:fillRect/>
          </a:stretch>
        </p:blipFill>
        <p:spPr>
          <a:xfrm>
            <a:off x="3537857" y="5577790"/>
            <a:ext cx="4828805" cy="911522"/>
          </a:xfrm>
          <a:prstGeom prst="rect">
            <a:avLst/>
          </a:prstGeom>
        </p:spPr>
      </p:pic>
      <p:grpSp>
        <p:nvGrpSpPr>
          <p:cNvPr id="8" name="Group 7"/>
          <p:cNvGrpSpPr/>
          <p:nvPr/>
        </p:nvGrpSpPr>
        <p:grpSpPr>
          <a:xfrm>
            <a:off x="246600" y="1259111"/>
            <a:ext cx="7781925" cy="3590925"/>
            <a:chOff x="246600" y="1121430"/>
            <a:chExt cx="7781925" cy="3590925"/>
          </a:xfrm>
        </p:grpSpPr>
        <p:pic>
          <p:nvPicPr>
            <p:cNvPr id="11" name="Picture 10"/>
            <p:cNvPicPr>
              <a:picLocks noChangeAspect="1"/>
            </p:cNvPicPr>
            <p:nvPr/>
          </p:nvPicPr>
          <p:blipFill>
            <a:blip r:embed="rId3"/>
            <a:stretch>
              <a:fillRect/>
            </a:stretch>
          </p:blipFill>
          <p:spPr>
            <a:xfrm>
              <a:off x="246600" y="1121430"/>
              <a:ext cx="7781925" cy="3590925"/>
            </a:xfrm>
            <a:prstGeom prst="rect">
              <a:avLst/>
            </a:prstGeom>
          </p:spPr>
        </p:pic>
        <p:sp>
          <p:nvSpPr>
            <p:cNvPr id="7" name="Oval 6"/>
            <p:cNvSpPr/>
            <p:nvPr/>
          </p:nvSpPr>
          <p:spPr>
            <a:xfrm>
              <a:off x="1482527" y="2850205"/>
              <a:ext cx="774291" cy="768484"/>
            </a:xfrm>
            <a:prstGeom prst="ellipse">
              <a:avLst/>
            </a:prstGeom>
            <a:noFill/>
            <a:ln w="38100">
              <a:solidFill>
                <a:schemeClr val="accent1"/>
              </a:solidFill>
            </a:ln>
          </p:spPr>
          <p:txBody>
            <a:bodyPr wrap="square" rtlCol="0" anchor="ctr">
              <a:spAutoFit/>
            </a:bodyPr>
            <a:lstStyle/>
            <a:p>
              <a:pPr algn="ctr"/>
              <a:endParaRPr lang="en-GB" dirty="0">
                <a:solidFill>
                  <a:schemeClr val="tx2"/>
                </a:solidFill>
                <a:latin typeface="+mn-lt"/>
              </a:endParaRPr>
            </a:p>
          </p:txBody>
        </p:sp>
        <p:sp>
          <p:nvSpPr>
            <p:cNvPr id="13" name="Oval 12"/>
            <p:cNvSpPr/>
            <p:nvPr/>
          </p:nvSpPr>
          <p:spPr>
            <a:xfrm>
              <a:off x="4137562" y="2986391"/>
              <a:ext cx="706812" cy="745787"/>
            </a:xfrm>
            <a:prstGeom prst="ellipse">
              <a:avLst/>
            </a:prstGeom>
            <a:noFill/>
            <a:ln w="38100">
              <a:solidFill>
                <a:schemeClr val="accent1"/>
              </a:solidFill>
            </a:ln>
          </p:spPr>
          <p:txBody>
            <a:bodyPr wrap="square" rtlCol="0" anchor="ctr">
              <a:spAutoFit/>
            </a:bodyPr>
            <a:lstStyle/>
            <a:p>
              <a:pPr algn="ctr"/>
              <a:endParaRPr lang="en-GB" dirty="0">
                <a:solidFill>
                  <a:schemeClr val="tx2"/>
                </a:solidFill>
                <a:latin typeface="+mn-lt"/>
              </a:endParaRPr>
            </a:p>
          </p:txBody>
        </p:sp>
      </p:grpSp>
      <p:grpSp>
        <p:nvGrpSpPr>
          <p:cNvPr id="10" name="Group 9"/>
          <p:cNvGrpSpPr/>
          <p:nvPr/>
        </p:nvGrpSpPr>
        <p:grpSpPr>
          <a:xfrm>
            <a:off x="486383" y="5739318"/>
            <a:ext cx="2344366" cy="749994"/>
            <a:chOff x="486383" y="5739318"/>
            <a:chExt cx="2344366" cy="749994"/>
          </a:xfrm>
        </p:grpSpPr>
        <p:grpSp>
          <p:nvGrpSpPr>
            <p:cNvPr id="6" name="Group 5"/>
            <p:cNvGrpSpPr/>
            <p:nvPr/>
          </p:nvGrpSpPr>
          <p:grpSpPr>
            <a:xfrm>
              <a:off x="486383" y="5739318"/>
              <a:ext cx="2344366" cy="749994"/>
              <a:chOff x="0" y="5525395"/>
              <a:chExt cx="2922554" cy="1016312"/>
            </a:xfrm>
          </p:grpSpPr>
          <p:pic>
            <p:nvPicPr>
              <p:cNvPr id="5" name="Picture 4"/>
              <p:cNvPicPr>
                <a:picLocks noChangeAspect="1"/>
              </p:cNvPicPr>
              <p:nvPr/>
            </p:nvPicPr>
            <p:blipFill>
              <a:blip r:embed="rId4"/>
              <a:stretch>
                <a:fillRect/>
              </a:stretch>
            </p:blipFill>
            <p:spPr>
              <a:xfrm>
                <a:off x="0" y="5525395"/>
                <a:ext cx="2922554" cy="1016312"/>
              </a:xfrm>
              <a:prstGeom prst="rect">
                <a:avLst/>
              </a:prstGeom>
            </p:spPr>
          </p:pic>
          <p:sp>
            <p:nvSpPr>
              <p:cNvPr id="3" name="TextBox 2"/>
              <p:cNvSpPr txBox="1"/>
              <p:nvPr/>
            </p:nvSpPr>
            <p:spPr>
              <a:xfrm>
                <a:off x="826862" y="5588808"/>
                <a:ext cx="639919" cy="338554"/>
              </a:xfrm>
              <a:prstGeom prst="rect">
                <a:avLst/>
              </a:prstGeom>
              <a:noFill/>
            </p:spPr>
            <p:txBody>
              <a:bodyPr wrap="none" rtlCol="0">
                <a:spAutoFit/>
              </a:bodyPr>
              <a:lstStyle/>
              <a:p>
                <a:r>
                  <a:rPr lang="en-GB" sz="1600" dirty="0">
                    <a:solidFill>
                      <a:schemeClr val="accent4">
                        <a:lumMod val="75000"/>
                      </a:schemeClr>
                    </a:solidFill>
                    <a:latin typeface="+mn-lt"/>
                  </a:rPr>
                  <a:t>2018</a:t>
                </a:r>
              </a:p>
            </p:txBody>
          </p:sp>
        </p:grpSp>
        <p:sp>
          <p:nvSpPr>
            <p:cNvPr id="9" name="Rectangle 8"/>
            <p:cNvSpPr/>
            <p:nvPr/>
          </p:nvSpPr>
          <p:spPr>
            <a:xfrm>
              <a:off x="486383" y="5739318"/>
              <a:ext cx="2344366" cy="749994"/>
            </a:xfrm>
            <a:prstGeom prst="rect">
              <a:avLst/>
            </a:prstGeom>
            <a:noFill/>
            <a:ln w="19050">
              <a:solidFill>
                <a:schemeClr val="accent4">
                  <a:lumMod val="75000"/>
                </a:schemeClr>
              </a:solidFill>
            </a:ln>
          </p:spPr>
          <p:txBody>
            <a:bodyPr wrap="none" rtlCol="0" anchor="ctr">
              <a:spAutoFit/>
            </a:bodyPr>
            <a:lstStyle/>
            <a:p>
              <a:pPr algn="ctr"/>
              <a:endParaRPr lang="en-GB" dirty="0">
                <a:solidFill>
                  <a:schemeClr val="tx2"/>
                </a:solidFill>
                <a:latin typeface="+mn-lt"/>
              </a:endParaRPr>
            </a:p>
          </p:txBody>
        </p:sp>
      </p:grpSp>
    </p:spTree>
    <p:extLst>
      <p:ext uri="{BB962C8B-B14F-4D97-AF65-F5344CB8AC3E}">
        <p14:creationId xmlns:p14="http://schemas.microsoft.com/office/powerpoint/2010/main" val="484888475"/>
      </p:ext>
    </p:extLst>
  </p:cSld>
  <p:clrMapOvr>
    <a:masterClrMapping/>
  </p:clrMapOvr>
  <p:transition spd="slow">
    <p:strips/>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3449657"/>
            <a:ext cx="9144000" cy="3408343"/>
            <a:chOff x="0" y="3449657"/>
            <a:chExt cx="9144000" cy="3408343"/>
          </a:xfrm>
        </p:grpSpPr>
        <p:grpSp>
          <p:nvGrpSpPr>
            <p:cNvPr id="11" name="Group 10"/>
            <p:cNvGrpSpPr/>
            <p:nvPr/>
          </p:nvGrpSpPr>
          <p:grpSpPr>
            <a:xfrm>
              <a:off x="0" y="3449657"/>
              <a:ext cx="9144000" cy="3408343"/>
              <a:chOff x="0" y="3449657"/>
              <a:chExt cx="9144000" cy="3408343"/>
            </a:xfrm>
          </p:grpSpPr>
          <p:pic>
            <p:nvPicPr>
              <p:cNvPr id="8" name="Picture 7"/>
              <p:cNvPicPr>
                <a:picLocks noChangeAspect="1"/>
              </p:cNvPicPr>
              <p:nvPr/>
            </p:nvPicPr>
            <p:blipFill>
              <a:blip r:embed="rId2"/>
              <a:stretch>
                <a:fillRect/>
              </a:stretch>
            </p:blipFill>
            <p:spPr>
              <a:xfrm>
                <a:off x="0" y="3449657"/>
                <a:ext cx="9144000" cy="3408343"/>
              </a:xfrm>
              <a:prstGeom prst="rect">
                <a:avLst/>
              </a:prstGeom>
            </p:spPr>
          </p:pic>
          <p:sp>
            <p:nvSpPr>
              <p:cNvPr id="9" name="TextBox 8"/>
              <p:cNvSpPr txBox="1"/>
              <p:nvPr/>
            </p:nvSpPr>
            <p:spPr>
              <a:xfrm>
                <a:off x="1011677" y="3815008"/>
                <a:ext cx="2326278" cy="369332"/>
              </a:xfrm>
              <a:prstGeom prst="rect">
                <a:avLst/>
              </a:prstGeom>
              <a:noFill/>
            </p:spPr>
            <p:txBody>
              <a:bodyPr wrap="none" rtlCol="0">
                <a:spAutoFit/>
              </a:bodyPr>
              <a:lstStyle/>
              <a:p>
                <a:r>
                  <a:rPr lang="en-GB" sz="1800" dirty="0">
                    <a:latin typeface="Effra" panose="020B0604020202020204" charset="0"/>
                    <a:cs typeface="Effra" panose="020B0604020202020204" charset="0"/>
                  </a:rPr>
                  <a:t>Food Security Status</a:t>
                </a:r>
              </a:p>
            </p:txBody>
          </p:sp>
          <p:sp>
            <p:nvSpPr>
              <p:cNvPr id="10" name="TextBox 9"/>
              <p:cNvSpPr txBox="1"/>
              <p:nvPr/>
            </p:nvSpPr>
            <p:spPr>
              <a:xfrm>
                <a:off x="6057445" y="3815008"/>
                <a:ext cx="1505605" cy="369332"/>
              </a:xfrm>
              <a:prstGeom prst="rect">
                <a:avLst/>
              </a:prstGeom>
              <a:noFill/>
            </p:spPr>
            <p:txBody>
              <a:bodyPr wrap="none" rtlCol="0">
                <a:spAutoFit/>
              </a:bodyPr>
              <a:lstStyle/>
              <a:p>
                <a:r>
                  <a:rPr lang="en-GB" sz="1800" dirty="0">
                    <a:latin typeface="Effra" panose="020B0604020202020204" charset="0"/>
                    <a:cs typeface="Effra" panose="020B0604020202020204" charset="0"/>
                  </a:rPr>
                  <a:t>Food Access</a:t>
                </a:r>
              </a:p>
            </p:txBody>
          </p:sp>
        </p:grpSp>
        <p:grpSp>
          <p:nvGrpSpPr>
            <p:cNvPr id="2" name="Group 1"/>
            <p:cNvGrpSpPr/>
            <p:nvPr/>
          </p:nvGrpSpPr>
          <p:grpSpPr>
            <a:xfrm>
              <a:off x="7901630" y="4825457"/>
              <a:ext cx="930063" cy="880988"/>
              <a:chOff x="7901630" y="4825457"/>
              <a:chExt cx="930063" cy="880988"/>
            </a:xfrm>
          </p:grpSpPr>
          <p:sp>
            <p:nvSpPr>
              <p:cNvPr id="15" name="TextBox 14"/>
              <p:cNvSpPr txBox="1"/>
              <p:nvPr/>
            </p:nvSpPr>
            <p:spPr>
              <a:xfrm>
                <a:off x="8028525" y="5398668"/>
                <a:ext cx="542136" cy="307777"/>
              </a:xfrm>
              <a:prstGeom prst="rect">
                <a:avLst/>
              </a:prstGeom>
              <a:noFill/>
            </p:spPr>
            <p:txBody>
              <a:bodyPr wrap="none" rtlCol="0">
                <a:spAutoFit/>
              </a:bodyPr>
              <a:lstStyle/>
              <a:p>
                <a:r>
                  <a:rPr lang="en-GB" sz="1400" dirty="0">
                    <a:solidFill>
                      <a:srgbClr val="FF0000"/>
                    </a:solidFill>
                    <a:latin typeface="Effra" panose="020B0604020202020204" charset="0"/>
                    <a:cs typeface="Effra" panose="020B0604020202020204" charset="0"/>
                  </a:rPr>
                  <a:t>poor</a:t>
                </a:r>
              </a:p>
            </p:txBody>
          </p:sp>
          <p:sp>
            <p:nvSpPr>
              <p:cNvPr id="16" name="TextBox 15"/>
              <p:cNvSpPr txBox="1"/>
              <p:nvPr/>
            </p:nvSpPr>
            <p:spPr>
              <a:xfrm>
                <a:off x="7901630" y="4825457"/>
                <a:ext cx="930063" cy="307777"/>
              </a:xfrm>
              <a:prstGeom prst="rect">
                <a:avLst/>
              </a:prstGeom>
              <a:noFill/>
            </p:spPr>
            <p:txBody>
              <a:bodyPr wrap="none" rtlCol="0">
                <a:spAutoFit/>
              </a:bodyPr>
              <a:lstStyle/>
              <a:p>
                <a:r>
                  <a:rPr lang="en-GB" sz="1400" dirty="0">
                    <a:solidFill>
                      <a:srgbClr val="00B050"/>
                    </a:solidFill>
                    <a:latin typeface="Effra" panose="020B0604020202020204" charset="0"/>
                    <a:cs typeface="Effra" panose="020B0604020202020204" charset="0"/>
                  </a:rPr>
                  <a:t>adequate</a:t>
                </a:r>
              </a:p>
            </p:txBody>
          </p:sp>
        </p:grpSp>
      </p:grpSp>
      <p:sp>
        <p:nvSpPr>
          <p:cNvPr id="3" name="Slide Number Placeholder 2"/>
          <p:cNvSpPr>
            <a:spLocks noGrp="1"/>
          </p:cNvSpPr>
          <p:nvPr>
            <p:ph type="sldNum" sz="quarter" idx="10"/>
          </p:nvPr>
        </p:nvSpPr>
        <p:spPr/>
        <p:txBody>
          <a:bodyPr/>
          <a:lstStyle/>
          <a:p>
            <a:fld id="{8CC53D7E-90D0-48C6-935C-0F4B5DFC848F}" type="slidenum">
              <a:rPr lang="en-GB" altLang="en-US" smtClean="0">
                <a:solidFill>
                  <a:srgbClr val="00968D"/>
                </a:solidFill>
              </a:rPr>
              <a:pPr/>
              <a:t>12</a:t>
            </a:fld>
            <a:endParaRPr lang="en-GB" altLang="en-US">
              <a:solidFill>
                <a:srgbClr val="00968D"/>
              </a:solidFill>
            </a:endParaRPr>
          </a:p>
        </p:txBody>
      </p:sp>
      <p:pic>
        <p:nvPicPr>
          <p:cNvPr id="6" name="Picture 5"/>
          <p:cNvPicPr>
            <a:picLocks noChangeAspect="1"/>
          </p:cNvPicPr>
          <p:nvPr/>
        </p:nvPicPr>
        <p:blipFill>
          <a:blip r:embed="rId3"/>
          <a:stretch>
            <a:fillRect/>
          </a:stretch>
        </p:blipFill>
        <p:spPr>
          <a:xfrm>
            <a:off x="0" y="79298"/>
            <a:ext cx="9144000" cy="3735710"/>
          </a:xfrm>
          <a:prstGeom prst="rect">
            <a:avLst/>
          </a:prstGeom>
        </p:spPr>
      </p:pic>
      <p:grpSp>
        <p:nvGrpSpPr>
          <p:cNvPr id="14" name="Group 13"/>
          <p:cNvGrpSpPr/>
          <p:nvPr/>
        </p:nvGrpSpPr>
        <p:grpSpPr>
          <a:xfrm>
            <a:off x="3028514" y="4690172"/>
            <a:ext cx="861133" cy="1157416"/>
            <a:chOff x="3028514" y="4690172"/>
            <a:chExt cx="861133" cy="1157416"/>
          </a:xfrm>
        </p:grpSpPr>
        <p:sp>
          <p:nvSpPr>
            <p:cNvPr id="12" name="TextBox 11"/>
            <p:cNvSpPr txBox="1"/>
            <p:nvPr/>
          </p:nvSpPr>
          <p:spPr>
            <a:xfrm>
              <a:off x="3028514" y="4690172"/>
              <a:ext cx="861133" cy="307777"/>
            </a:xfrm>
            <a:prstGeom prst="rect">
              <a:avLst/>
            </a:prstGeom>
            <a:noFill/>
          </p:spPr>
          <p:txBody>
            <a:bodyPr wrap="none" rtlCol="0">
              <a:spAutoFit/>
            </a:bodyPr>
            <a:lstStyle/>
            <a:p>
              <a:r>
                <a:rPr lang="en-GB" sz="1400" dirty="0">
                  <a:solidFill>
                    <a:srgbClr val="FF0000"/>
                  </a:solidFill>
                  <a:latin typeface="Effra" panose="020B0604020202020204" charset="0"/>
                  <a:cs typeface="Effra" panose="020B0604020202020204" charset="0"/>
                </a:rPr>
                <a:t>insecure</a:t>
              </a:r>
            </a:p>
          </p:txBody>
        </p:sp>
        <p:sp>
          <p:nvSpPr>
            <p:cNvPr id="13" name="TextBox 12"/>
            <p:cNvSpPr txBox="1"/>
            <p:nvPr/>
          </p:nvSpPr>
          <p:spPr>
            <a:xfrm>
              <a:off x="3167975" y="5539811"/>
              <a:ext cx="721672" cy="307777"/>
            </a:xfrm>
            <a:prstGeom prst="rect">
              <a:avLst/>
            </a:prstGeom>
            <a:noFill/>
          </p:spPr>
          <p:txBody>
            <a:bodyPr wrap="none" rtlCol="0">
              <a:spAutoFit/>
            </a:bodyPr>
            <a:lstStyle/>
            <a:p>
              <a:r>
                <a:rPr lang="en-GB" sz="1400" dirty="0">
                  <a:solidFill>
                    <a:srgbClr val="00B050"/>
                  </a:solidFill>
                  <a:latin typeface="Effra" panose="020B0604020202020204" charset="0"/>
                  <a:cs typeface="Effra" panose="020B0604020202020204" charset="0"/>
                </a:rPr>
                <a:t>secure</a:t>
              </a:r>
            </a:p>
          </p:txBody>
        </p:sp>
      </p:grpSp>
    </p:spTree>
    <p:extLst>
      <p:ext uri="{BB962C8B-B14F-4D97-AF65-F5344CB8AC3E}">
        <p14:creationId xmlns:p14="http://schemas.microsoft.com/office/powerpoint/2010/main" val="414551584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2995361"/>
            <a:ext cx="8280000" cy="828000"/>
          </a:xfrm>
        </p:spPr>
        <p:txBody>
          <a:bodyPr/>
          <a:lstStyle/>
          <a:p>
            <a:pPr algn="ctr"/>
            <a:r>
              <a:rPr lang="en-GB" dirty="0"/>
              <a:t>UK NUTRIENT INSECURITY</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13</a:t>
            </a:fld>
            <a:endParaRPr lang="en-GB" altLang="en-US">
              <a:solidFill>
                <a:srgbClr val="50535A"/>
              </a:solidFill>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3261" y="4017987"/>
            <a:ext cx="1619250" cy="2219325"/>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stretch>
            <a:fillRect/>
          </a:stretch>
        </p:blipFill>
        <p:spPr>
          <a:xfrm>
            <a:off x="683758" y="334736"/>
            <a:ext cx="1724025" cy="2095500"/>
          </a:xfrm>
          <a:prstGeom prst="rect">
            <a:avLst/>
          </a:prstGeom>
        </p:spPr>
      </p:pic>
    </p:spTree>
    <p:extLst>
      <p:ext uri="{BB962C8B-B14F-4D97-AF65-F5344CB8AC3E}">
        <p14:creationId xmlns:p14="http://schemas.microsoft.com/office/powerpoint/2010/main" val="3218698324"/>
      </p:ext>
    </p:extLst>
  </p:cSld>
  <p:clrMapOvr>
    <a:masterClrMapping/>
  </p:clrMapOvr>
  <p:transition spd="slow">
    <p:strips/>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3937"/>
            <a:ext cx="8280000" cy="828000"/>
          </a:xfrm>
        </p:spPr>
        <p:txBody>
          <a:bodyPr/>
          <a:lstStyle/>
          <a:p>
            <a:r>
              <a:rPr lang="en-GB" sz="3600" dirty="0"/>
              <a:t>M</a:t>
            </a:r>
            <a:r>
              <a:rPr lang="en-GB" sz="3600" cap="none" dirty="0"/>
              <a:t>icronutrient status of </a:t>
            </a:r>
            <a:r>
              <a:rPr lang="en-GB" sz="3600" dirty="0"/>
              <a:t>UK </a:t>
            </a:r>
            <a:br>
              <a:rPr lang="en-GB" sz="3600" dirty="0"/>
            </a:br>
            <a:r>
              <a:rPr lang="en-GB" sz="3600" cap="none" dirty="0"/>
              <a:t>children and adult females</a:t>
            </a:r>
            <a:endParaRPr lang="en-GB" sz="3600"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3569355959"/>
              </p:ext>
            </p:extLst>
          </p:nvPr>
        </p:nvGraphicFramePr>
        <p:xfrm>
          <a:off x="628649" y="1556792"/>
          <a:ext cx="8097061" cy="5184576"/>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p:cNvSpPr txBox="1"/>
          <p:nvPr/>
        </p:nvSpPr>
        <p:spPr>
          <a:xfrm>
            <a:off x="323528" y="2468355"/>
            <a:ext cx="894797" cy="369332"/>
          </a:xfrm>
          <a:prstGeom prst="rect">
            <a:avLst/>
          </a:prstGeom>
          <a:noFill/>
        </p:spPr>
        <p:txBody>
          <a:bodyPr wrap="none" rtlCol="0">
            <a:spAutoFit/>
          </a:bodyPr>
          <a:lstStyle/>
          <a:p>
            <a:pPr fontAlgn="auto">
              <a:spcBef>
                <a:spcPts val="0"/>
              </a:spcBef>
              <a:spcAft>
                <a:spcPts val="0"/>
              </a:spcAft>
            </a:pPr>
            <a:r>
              <a:rPr lang="en-GB" dirty="0">
                <a:solidFill>
                  <a:prstClr val="black"/>
                </a:solidFill>
                <a:latin typeface="Calibri" panose="020F0502020204030204"/>
              </a:rPr>
              <a:t>%&lt;LRNI</a:t>
            </a:r>
          </a:p>
        </p:txBody>
      </p:sp>
      <p:sp>
        <p:nvSpPr>
          <p:cNvPr id="5" name="Down Arrow 4"/>
          <p:cNvSpPr/>
          <p:nvPr/>
        </p:nvSpPr>
        <p:spPr>
          <a:xfrm>
            <a:off x="6527259" y="3471682"/>
            <a:ext cx="145915" cy="414000"/>
          </a:xfrm>
          <a:prstGeom prst="downArrow">
            <a:avLst/>
          </a:prstGeom>
          <a:solidFill>
            <a:srgbClr val="002060"/>
          </a:solidFill>
          <a:ln w="38100">
            <a:noFill/>
          </a:ln>
        </p:spPr>
        <p:txBody>
          <a:bodyPr wrap="square" rtlCol="0" anchor="ctr">
            <a:spAutoFit/>
          </a:bodyPr>
          <a:lstStyle/>
          <a:p>
            <a:pPr algn="ctr"/>
            <a:endParaRPr lang="en-GB" dirty="0">
              <a:solidFill>
                <a:schemeClr val="tx2"/>
              </a:solidFill>
              <a:latin typeface="+mn-lt"/>
            </a:endParaRPr>
          </a:p>
        </p:txBody>
      </p:sp>
      <p:sp>
        <p:nvSpPr>
          <p:cNvPr id="12" name="Down Arrow 11"/>
          <p:cNvSpPr/>
          <p:nvPr/>
        </p:nvSpPr>
        <p:spPr>
          <a:xfrm>
            <a:off x="5729592" y="2513023"/>
            <a:ext cx="145915" cy="414000"/>
          </a:xfrm>
          <a:prstGeom prst="downArrow">
            <a:avLst/>
          </a:prstGeom>
          <a:solidFill>
            <a:schemeClr val="tx1">
              <a:lumMod val="60000"/>
              <a:lumOff val="40000"/>
            </a:schemeClr>
          </a:solidFill>
          <a:ln w="38100">
            <a:noFill/>
          </a:ln>
        </p:spPr>
        <p:txBody>
          <a:bodyPr wrap="square" rtlCol="0" anchor="ctr">
            <a:spAutoFit/>
          </a:bodyPr>
          <a:lstStyle/>
          <a:p>
            <a:pPr algn="ctr"/>
            <a:endParaRPr lang="en-GB" dirty="0">
              <a:solidFill>
                <a:schemeClr val="tx2"/>
              </a:solidFill>
              <a:latin typeface="+mn-lt"/>
            </a:endParaRPr>
          </a:p>
        </p:txBody>
      </p:sp>
      <p:sp>
        <p:nvSpPr>
          <p:cNvPr id="16" name="Down Arrow 15"/>
          <p:cNvSpPr/>
          <p:nvPr/>
        </p:nvSpPr>
        <p:spPr>
          <a:xfrm>
            <a:off x="3132306" y="3707523"/>
            <a:ext cx="145915" cy="414000"/>
          </a:xfrm>
          <a:prstGeom prst="downArrow">
            <a:avLst/>
          </a:prstGeom>
          <a:solidFill>
            <a:srgbClr val="002060"/>
          </a:solidFill>
          <a:ln w="38100">
            <a:noFill/>
          </a:ln>
        </p:spPr>
        <p:txBody>
          <a:bodyPr wrap="square" rtlCol="0" anchor="ctr">
            <a:spAutoFit/>
          </a:bodyPr>
          <a:lstStyle/>
          <a:p>
            <a:pPr algn="ctr"/>
            <a:endParaRPr lang="en-GB" dirty="0">
              <a:solidFill>
                <a:schemeClr val="tx2"/>
              </a:solidFill>
              <a:latin typeface="+mn-lt"/>
            </a:endParaRPr>
          </a:p>
        </p:txBody>
      </p:sp>
      <p:pic>
        <p:nvPicPr>
          <p:cNvPr id="4" name="Picture 3"/>
          <p:cNvPicPr>
            <a:picLocks noChangeAspect="1"/>
          </p:cNvPicPr>
          <p:nvPr/>
        </p:nvPicPr>
        <p:blipFill>
          <a:blip r:embed="rId3"/>
          <a:stretch>
            <a:fillRect/>
          </a:stretch>
        </p:blipFill>
        <p:spPr>
          <a:xfrm>
            <a:off x="7183120" y="960262"/>
            <a:ext cx="1847712" cy="1724331"/>
          </a:xfrm>
          <a:prstGeom prst="rect">
            <a:avLst/>
          </a:prstGeom>
        </p:spPr>
      </p:pic>
      <p:sp>
        <p:nvSpPr>
          <p:cNvPr id="9" name="Down Arrow 8"/>
          <p:cNvSpPr/>
          <p:nvPr/>
        </p:nvSpPr>
        <p:spPr>
          <a:xfrm>
            <a:off x="4054807" y="2270593"/>
            <a:ext cx="145915" cy="414000"/>
          </a:xfrm>
          <a:prstGeom prst="downArrow">
            <a:avLst/>
          </a:prstGeom>
          <a:solidFill>
            <a:srgbClr val="002060"/>
          </a:solidFill>
          <a:ln w="38100">
            <a:noFill/>
          </a:ln>
        </p:spPr>
        <p:txBody>
          <a:bodyPr wrap="square" rtlCol="0" anchor="ctr">
            <a:spAutoFit/>
          </a:bodyPr>
          <a:lstStyle/>
          <a:p>
            <a:pPr algn="ctr"/>
            <a:endParaRPr lang="en-GB" dirty="0">
              <a:solidFill>
                <a:schemeClr val="tx2"/>
              </a:solidFill>
              <a:latin typeface="+mn-lt"/>
            </a:endParaRPr>
          </a:p>
        </p:txBody>
      </p:sp>
    </p:spTree>
    <p:extLst>
      <p:ext uri="{BB962C8B-B14F-4D97-AF65-F5344CB8AC3E}">
        <p14:creationId xmlns:p14="http://schemas.microsoft.com/office/powerpoint/2010/main" val="1650137772"/>
      </p:ext>
    </p:extLst>
  </p:cSld>
  <p:clrMapOvr>
    <a:masterClrMapping/>
  </p:clrMapOvr>
  <p:transition spd="slow">
    <p:strips/>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539" y="288286"/>
            <a:ext cx="6192838" cy="667058"/>
          </a:xfrm>
        </p:spPr>
        <p:txBody>
          <a:bodyPr anchor="t"/>
          <a:lstStyle/>
          <a:p>
            <a:pPr lvl="0" eaLnBrk="1" hangingPunct="1">
              <a:defRPr/>
            </a:pPr>
            <a:r>
              <a:rPr lang="en-GB" b="1" dirty="0">
                <a:solidFill>
                  <a:srgbClr val="D2002E"/>
                </a:solidFill>
                <a:latin typeface="Effra Bold"/>
              </a:rPr>
              <a:t>Dairy food intake in UK females</a:t>
            </a:r>
          </a:p>
        </p:txBody>
      </p:sp>
      <p:sp>
        <p:nvSpPr>
          <p:cNvPr id="10" name="TextBox 9"/>
          <p:cNvSpPr txBox="1"/>
          <p:nvPr/>
        </p:nvSpPr>
        <p:spPr>
          <a:xfrm rot="16200000">
            <a:off x="75320" y="3211015"/>
            <a:ext cx="1550424" cy="400110"/>
          </a:xfrm>
          <a:prstGeom prst="rect">
            <a:avLst/>
          </a:prstGeom>
          <a:noFill/>
        </p:spPr>
        <p:txBody>
          <a:bodyPr wrap="none" rtlCol="0">
            <a:spAutoFit/>
          </a:bodyPr>
          <a:lstStyle/>
          <a:p>
            <a:r>
              <a:rPr lang="en-GB" sz="2000" b="1" dirty="0">
                <a:latin typeface="Arial" panose="020B0604020202020204" pitchFamily="34" charset="0"/>
                <a:cs typeface="Arial" panose="020B0604020202020204" pitchFamily="34" charset="0"/>
              </a:rPr>
              <a:t>Intake (g/d)</a:t>
            </a:r>
          </a:p>
        </p:txBody>
      </p:sp>
      <p:sp>
        <p:nvSpPr>
          <p:cNvPr id="11" name="TextBox 10"/>
          <p:cNvSpPr txBox="1"/>
          <p:nvPr/>
        </p:nvSpPr>
        <p:spPr>
          <a:xfrm>
            <a:off x="4048158" y="5876523"/>
            <a:ext cx="1439818" cy="400110"/>
          </a:xfrm>
          <a:prstGeom prst="rect">
            <a:avLst/>
          </a:prstGeom>
          <a:noFill/>
        </p:spPr>
        <p:txBody>
          <a:bodyPr wrap="none" rtlCol="0">
            <a:spAutoFit/>
          </a:bodyPr>
          <a:lstStyle/>
          <a:p>
            <a:r>
              <a:rPr lang="en-GB" sz="2000" b="1" dirty="0">
                <a:latin typeface="Arial" panose="020B0604020202020204" pitchFamily="34" charset="0"/>
                <a:cs typeface="Arial" panose="020B0604020202020204" pitchFamily="34" charset="0"/>
              </a:rPr>
              <a:t>Age range</a:t>
            </a:r>
          </a:p>
        </p:txBody>
      </p:sp>
      <p:sp>
        <p:nvSpPr>
          <p:cNvPr id="12" name="TextBox 11"/>
          <p:cNvSpPr txBox="1"/>
          <p:nvPr/>
        </p:nvSpPr>
        <p:spPr>
          <a:xfrm>
            <a:off x="6141493" y="955344"/>
            <a:ext cx="2904449" cy="338554"/>
          </a:xfrm>
          <a:prstGeom prst="rect">
            <a:avLst/>
          </a:prstGeom>
          <a:noFill/>
        </p:spPr>
        <p:txBody>
          <a:bodyPr wrap="none" rtlCol="0">
            <a:spAutoFit/>
          </a:bodyPr>
          <a:lstStyle/>
          <a:p>
            <a:r>
              <a:rPr lang="en-GB" sz="1600" b="1" dirty="0">
                <a:latin typeface="Arial" panose="020B0604020202020204" pitchFamily="34" charset="0"/>
                <a:cs typeface="Arial" panose="020B0604020202020204" pitchFamily="34" charset="0"/>
              </a:rPr>
              <a:t>NDNS  2014, Y1-4 combined</a:t>
            </a:r>
          </a:p>
        </p:txBody>
      </p:sp>
      <p:graphicFrame>
        <p:nvGraphicFramePr>
          <p:cNvPr id="8" name="Chart 7"/>
          <p:cNvGraphicFramePr>
            <a:graphicFrameLocks/>
          </p:cNvGraphicFramePr>
          <p:nvPr>
            <p:extLst>
              <p:ext uri="{D42A27DB-BD31-4B8C-83A1-F6EECF244321}">
                <p14:modId xmlns:p14="http://schemas.microsoft.com/office/powerpoint/2010/main" val="469981444"/>
              </p:ext>
            </p:extLst>
          </p:nvPr>
        </p:nvGraphicFramePr>
        <p:xfrm>
          <a:off x="1050587" y="1622402"/>
          <a:ext cx="7247107" cy="45546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6319002"/>
      </p:ext>
    </p:extLst>
  </p:cSld>
  <p:clrMapOvr>
    <a:masterClrMapping/>
  </p:clrMapOvr>
  <p:transition spd="slow">
    <p:strips/>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600075" y="942975"/>
            <a:ext cx="7943850" cy="4972050"/>
          </a:xfrm>
          <a:prstGeom prst="rect">
            <a:avLst/>
          </a:prstGeom>
        </p:spPr>
      </p:pic>
      <p:sp>
        <p:nvSpPr>
          <p:cNvPr id="2" name="Title 1"/>
          <p:cNvSpPr>
            <a:spLocks noGrp="1"/>
          </p:cNvSpPr>
          <p:nvPr>
            <p:ph type="title"/>
          </p:nvPr>
        </p:nvSpPr>
        <p:spPr>
          <a:xfrm>
            <a:off x="154901" y="170685"/>
            <a:ext cx="8280000" cy="828000"/>
          </a:xfrm>
        </p:spPr>
        <p:txBody>
          <a:bodyPr anchor="ctr"/>
          <a:lstStyle/>
          <a:p>
            <a:r>
              <a:rPr lang="en-GB" sz="3600" dirty="0"/>
              <a:t>B</a:t>
            </a:r>
            <a:r>
              <a:rPr lang="en-GB" sz="3600" cap="none" dirty="0"/>
              <a:t>one</a:t>
            </a:r>
            <a:r>
              <a:rPr lang="en-GB" sz="3600" dirty="0"/>
              <a:t> </a:t>
            </a:r>
            <a:r>
              <a:rPr lang="en-GB" sz="3600" cap="none" dirty="0"/>
              <a:t>mass</a:t>
            </a:r>
            <a:r>
              <a:rPr lang="en-GB" sz="3600" dirty="0"/>
              <a:t> </a:t>
            </a:r>
            <a:r>
              <a:rPr lang="en-GB" sz="3600" cap="none" dirty="0"/>
              <a:t>changes</a:t>
            </a:r>
            <a:r>
              <a:rPr lang="en-GB" sz="3600" dirty="0"/>
              <a:t> </a:t>
            </a:r>
            <a:r>
              <a:rPr lang="en-GB" sz="3600" cap="none" dirty="0"/>
              <a:t>with age</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16</a:t>
            </a:fld>
            <a:endParaRPr lang="en-GB" altLang="en-US">
              <a:solidFill>
                <a:srgbClr val="50535A"/>
              </a:solidFill>
            </a:endParaRPr>
          </a:p>
        </p:txBody>
      </p:sp>
      <p:pic>
        <p:nvPicPr>
          <p:cNvPr id="9" name="Picture 8"/>
          <p:cNvPicPr>
            <a:picLocks noChangeAspect="1"/>
          </p:cNvPicPr>
          <p:nvPr/>
        </p:nvPicPr>
        <p:blipFill>
          <a:blip r:embed="rId3"/>
          <a:stretch>
            <a:fillRect/>
          </a:stretch>
        </p:blipFill>
        <p:spPr>
          <a:xfrm>
            <a:off x="1029903" y="2167587"/>
            <a:ext cx="976179" cy="1499133"/>
          </a:xfrm>
          <a:prstGeom prst="rect">
            <a:avLst/>
          </a:prstGeom>
        </p:spPr>
      </p:pic>
      <p:sp>
        <p:nvSpPr>
          <p:cNvPr id="10" name="TextBox 9"/>
          <p:cNvSpPr txBox="1"/>
          <p:nvPr/>
        </p:nvSpPr>
        <p:spPr>
          <a:xfrm>
            <a:off x="5491954" y="998685"/>
            <a:ext cx="2088520" cy="338554"/>
          </a:xfrm>
          <a:prstGeom prst="rect">
            <a:avLst/>
          </a:prstGeom>
          <a:noFill/>
        </p:spPr>
        <p:txBody>
          <a:bodyPr wrap="none" rtlCol="0">
            <a:spAutoFit/>
          </a:bodyPr>
          <a:lstStyle/>
          <a:p>
            <a:r>
              <a:rPr lang="en-GB" sz="1600" b="1" dirty="0">
                <a:solidFill>
                  <a:schemeClr val="tx2"/>
                </a:solidFill>
                <a:latin typeface="+mn-lt"/>
              </a:rPr>
              <a:t>Weaver et al. (2016)</a:t>
            </a:r>
          </a:p>
        </p:txBody>
      </p:sp>
      <p:sp>
        <p:nvSpPr>
          <p:cNvPr id="11" name="Rectangle 10"/>
          <p:cNvSpPr/>
          <p:nvPr/>
        </p:nvSpPr>
        <p:spPr>
          <a:xfrm>
            <a:off x="2006082" y="1221127"/>
            <a:ext cx="1007022" cy="4026089"/>
          </a:xfrm>
          <a:prstGeom prst="rect">
            <a:avLst/>
          </a:prstGeom>
          <a:solidFill>
            <a:schemeClr val="accent1">
              <a:lumMod val="20000"/>
              <a:lumOff val="80000"/>
              <a:alpha val="63000"/>
            </a:schemeClr>
          </a:solidFill>
          <a:ln w="38100">
            <a:noFill/>
          </a:ln>
        </p:spPr>
        <p:txBody>
          <a:bodyPr wrap="square" rtlCol="0" anchor="ctr">
            <a:spAutoFit/>
          </a:bodyPr>
          <a:lstStyle/>
          <a:p>
            <a:pPr algn="ctr"/>
            <a:endParaRPr lang="en-GB" dirty="0">
              <a:solidFill>
                <a:schemeClr val="tx2"/>
              </a:solidFill>
              <a:latin typeface="+mn-lt"/>
            </a:endParaRPr>
          </a:p>
        </p:txBody>
      </p:sp>
    </p:spTree>
    <p:extLst>
      <p:ext uri="{BB962C8B-B14F-4D97-AF65-F5344CB8AC3E}">
        <p14:creationId xmlns:p14="http://schemas.microsoft.com/office/powerpoint/2010/main" val="1384613730"/>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600075" y="942975"/>
            <a:ext cx="7943850" cy="4972050"/>
          </a:xfrm>
          <a:prstGeom prst="rect">
            <a:avLst/>
          </a:prstGeom>
        </p:spPr>
      </p:pic>
      <p:sp>
        <p:nvSpPr>
          <p:cNvPr id="2" name="Title 1"/>
          <p:cNvSpPr>
            <a:spLocks noGrp="1"/>
          </p:cNvSpPr>
          <p:nvPr>
            <p:ph type="title"/>
          </p:nvPr>
        </p:nvSpPr>
        <p:spPr>
          <a:xfrm>
            <a:off x="154901" y="170685"/>
            <a:ext cx="8280000" cy="828000"/>
          </a:xfrm>
        </p:spPr>
        <p:txBody>
          <a:bodyPr anchor="ctr"/>
          <a:lstStyle/>
          <a:p>
            <a:r>
              <a:rPr lang="en-GB" sz="3600" dirty="0"/>
              <a:t>B</a:t>
            </a:r>
            <a:r>
              <a:rPr lang="en-GB" sz="3600" cap="none" dirty="0"/>
              <a:t>one</a:t>
            </a:r>
            <a:r>
              <a:rPr lang="en-GB" sz="3600" dirty="0"/>
              <a:t> </a:t>
            </a:r>
            <a:r>
              <a:rPr lang="en-GB" sz="3600" cap="none" dirty="0"/>
              <a:t>mass</a:t>
            </a:r>
            <a:r>
              <a:rPr lang="en-GB" sz="3600" dirty="0"/>
              <a:t> </a:t>
            </a:r>
            <a:r>
              <a:rPr lang="en-GB" sz="3600" cap="none" dirty="0"/>
              <a:t>changes</a:t>
            </a:r>
            <a:r>
              <a:rPr lang="en-GB" sz="3600" dirty="0"/>
              <a:t> </a:t>
            </a:r>
            <a:r>
              <a:rPr lang="en-GB" sz="3600" cap="none" dirty="0"/>
              <a:t>with age</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17</a:t>
            </a:fld>
            <a:endParaRPr lang="en-GB" altLang="en-US">
              <a:solidFill>
                <a:srgbClr val="50535A"/>
              </a:solidFill>
            </a:endParaRPr>
          </a:p>
        </p:txBody>
      </p:sp>
      <p:pic>
        <p:nvPicPr>
          <p:cNvPr id="9" name="Picture 8"/>
          <p:cNvPicPr>
            <a:picLocks noChangeAspect="1"/>
          </p:cNvPicPr>
          <p:nvPr/>
        </p:nvPicPr>
        <p:blipFill>
          <a:blip r:embed="rId3"/>
          <a:stretch>
            <a:fillRect/>
          </a:stretch>
        </p:blipFill>
        <p:spPr>
          <a:xfrm>
            <a:off x="1029903" y="2167587"/>
            <a:ext cx="976179" cy="1499133"/>
          </a:xfrm>
          <a:prstGeom prst="rect">
            <a:avLst/>
          </a:prstGeom>
        </p:spPr>
      </p:pic>
      <p:sp>
        <p:nvSpPr>
          <p:cNvPr id="10" name="TextBox 9"/>
          <p:cNvSpPr txBox="1"/>
          <p:nvPr/>
        </p:nvSpPr>
        <p:spPr>
          <a:xfrm>
            <a:off x="5491954" y="998685"/>
            <a:ext cx="2088520" cy="338554"/>
          </a:xfrm>
          <a:prstGeom prst="rect">
            <a:avLst/>
          </a:prstGeom>
          <a:noFill/>
        </p:spPr>
        <p:txBody>
          <a:bodyPr wrap="none" rtlCol="0">
            <a:spAutoFit/>
          </a:bodyPr>
          <a:lstStyle/>
          <a:p>
            <a:r>
              <a:rPr lang="en-GB" sz="1600" b="1" dirty="0">
                <a:solidFill>
                  <a:schemeClr val="tx2"/>
                </a:solidFill>
                <a:latin typeface="+mn-lt"/>
              </a:rPr>
              <a:t>Weaver et al. (2016)</a:t>
            </a:r>
          </a:p>
        </p:txBody>
      </p:sp>
      <p:sp>
        <p:nvSpPr>
          <p:cNvPr id="11" name="Rectangle 10"/>
          <p:cNvSpPr/>
          <p:nvPr/>
        </p:nvSpPr>
        <p:spPr>
          <a:xfrm>
            <a:off x="2006082" y="1221127"/>
            <a:ext cx="1007022" cy="4026089"/>
          </a:xfrm>
          <a:prstGeom prst="rect">
            <a:avLst/>
          </a:prstGeom>
          <a:solidFill>
            <a:schemeClr val="accent1">
              <a:lumMod val="20000"/>
              <a:lumOff val="80000"/>
              <a:alpha val="63000"/>
            </a:schemeClr>
          </a:solidFill>
          <a:ln w="38100">
            <a:noFill/>
          </a:ln>
        </p:spPr>
        <p:txBody>
          <a:bodyPr wrap="square" rtlCol="0" anchor="ctr">
            <a:spAutoFit/>
          </a:bodyPr>
          <a:lstStyle/>
          <a:p>
            <a:pPr algn="ctr"/>
            <a:endParaRPr lang="en-GB" dirty="0">
              <a:solidFill>
                <a:schemeClr val="tx2"/>
              </a:solidFill>
              <a:latin typeface="+mn-lt"/>
            </a:endParaRPr>
          </a:p>
        </p:txBody>
      </p:sp>
      <p:pic>
        <p:nvPicPr>
          <p:cNvPr id="8" name="Picture 7"/>
          <p:cNvPicPr>
            <a:picLocks noChangeAspect="1"/>
          </p:cNvPicPr>
          <p:nvPr/>
        </p:nvPicPr>
        <p:blipFill>
          <a:blip r:embed="rId4"/>
          <a:stretch>
            <a:fillRect/>
          </a:stretch>
        </p:blipFill>
        <p:spPr>
          <a:xfrm>
            <a:off x="1582181" y="207831"/>
            <a:ext cx="5425440" cy="6498048"/>
          </a:xfrm>
          <a:prstGeom prst="rect">
            <a:avLst/>
          </a:prstGeom>
        </p:spPr>
      </p:pic>
    </p:spTree>
    <p:extLst>
      <p:ext uri="{BB962C8B-B14F-4D97-AF65-F5344CB8AC3E}">
        <p14:creationId xmlns:p14="http://schemas.microsoft.com/office/powerpoint/2010/main" val="3630588509"/>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E7A711C-7528-4BFE-ABD5-CE5AC6D8CEE4}" type="slidenum">
              <a:rPr lang="en-GB" smtClean="0"/>
              <a:pPr>
                <a:defRPr/>
              </a:pPr>
              <a:t>18</a:t>
            </a:fld>
            <a:endParaRPr lang="en-GB"/>
          </a:p>
        </p:txBody>
      </p:sp>
      <p:sp>
        <p:nvSpPr>
          <p:cNvPr id="9" name="Title 1"/>
          <p:cNvSpPr txBox="1">
            <a:spLocks/>
          </p:cNvSpPr>
          <p:nvPr/>
        </p:nvSpPr>
        <p:spPr bwMode="auto">
          <a:xfrm>
            <a:off x="260274" y="211071"/>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3200" kern="0" cap="none" dirty="0">
                <a:solidFill>
                  <a:srgbClr val="D2002E"/>
                </a:solidFill>
                <a:latin typeface="Effra Bold"/>
              </a:rPr>
              <a:t>S</a:t>
            </a:r>
            <a:r>
              <a:rPr kumimoji="0" lang="en-GB" sz="3200" b="1" i="0" u="none" strike="noStrike" kern="0" cap="none" spc="0" normalizeH="0" noProof="0" dirty="0" err="1">
                <a:ln>
                  <a:noFill/>
                </a:ln>
                <a:solidFill>
                  <a:srgbClr val="D2002E"/>
                </a:solidFill>
                <a:effectLst/>
                <a:uLnTx/>
                <a:uFillTx/>
                <a:latin typeface="Effra Bold"/>
              </a:rPr>
              <a:t>ub</a:t>
            </a:r>
            <a:r>
              <a:rPr kumimoji="0" lang="en-GB" sz="3200" b="1" i="0" u="none" strike="noStrike" kern="0" cap="none" spc="0" normalizeH="0" noProof="0" dirty="0">
                <a:ln>
                  <a:noFill/>
                </a:ln>
                <a:solidFill>
                  <a:srgbClr val="D2002E"/>
                </a:solidFill>
                <a:effectLst/>
                <a:uLnTx/>
                <a:uFillTx/>
                <a:latin typeface="Effra Bold"/>
              </a:rPr>
              <a:t>-optimal vitamin D status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noProof="0" dirty="0">
                <a:ln>
                  <a:noFill/>
                </a:ln>
                <a:solidFill>
                  <a:srgbClr val="D2002E"/>
                </a:solidFill>
                <a:effectLst/>
                <a:uLnTx/>
                <a:uFillTx/>
                <a:latin typeface="Effra Bold"/>
              </a:rPr>
              <a:t>across Europe</a:t>
            </a:r>
            <a:endParaRPr kumimoji="0" lang="en-GB" sz="3200" b="1" i="0" u="none" strike="noStrike" kern="0" cap="none" spc="0" normalizeH="0" baseline="0" noProof="0" dirty="0">
              <a:ln>
                <a:noFill/>
              </a:ln>
              <a:solidFill>
                <a:srgbClr val="D2002E"/>
              </a:solidFill>
              <a:effectLst/>
              <a:uLnTx/>
              <a:uFillTx/>
              <a:latin typeface="Effra Bold"/>
            </a:endParaRPr>
          </a:p>
        </p:txBody>
      </p:sp>
      <p:pic>
        <p:nvPicPr>
          <p:cNvPr id="10" name="Picture 9"/>
          <p:cNvPicPr>
            <a:picLocks noChangeAspect="1"/>
          </p:cNvPicPr>
          <p:nvPr/>
        </p:nvPicPr>
        <p:blipFill>
          <a:blip r:embed="rId2"/>
          <a:stretch>
            <a:fillRect/>
          </a:stretch>
        </p:blipFill>
        <p:spPr>
          <a:xfrm>
            <a:off x="242887" y="1183119"/>
            <a:ext cx="8577959" cy="5336744"/>
          </a:xfrm>
          <a:prstGeom prst="rect">
            <a:avLst/>
          </a:prstGeom>
        </p:spPr>
      </p:pic>
      <p:grpSp>
        <p:nvGrpSpPr>
          <p:cNvPr id="4" name="Group 3"/>
          <p:cNvGrpSpPr/>
          <p:nvPr/>
        </p:nvGrpSpPr>
        <p:grpSpPr>
          <a:xfrm>
            <a:off x="260274" y="2719388"/>
            <a:ext cx="6438900" cy="3800475"/>
            <a:chOff x="260274" y="2719388"/>
            <a:chExt cx="6438900" cy="3800475"/>
          </a:xfrm>
        </p:grpSpPr>
        <p:grpSp>
          <p:nvGrpSpPr>
            <p:cNvPr id="6" name="Group 5"/>
            <p:cNvGrpSpPr/>
            <p:nvPr/>
          </p:nvGrpSpPr>
          <p:grpSpPr>
            <a:xfrm>
              <a:off x="260274" y="2719388"/>
              <a:ext cx="6438900" cy="3800475"/>
              <a:chOff x="2232216" y="2576663"/>
              <a:chExt cx="6438900" cy="3800475"/>
            </a:xfrm>
          </p:grpSpPr>
          <p:pic>
            <p:nvPicPr>
              <p:cNvPr id="7" name="Picture 6"/>
              <p:cNvPicPr>
                <a:picLocks noChangeAspect="1"/>
              </p:cNvPicPr>
              <p:nvPr/>
            </p:nvPicPr>
            <p:blipFill>
              <a:blip r:embed="rId3"/>
              <a:stretch>
                <a:fillRect/>
              </a:stretch>
            </p:blipFill>
            <p:spPr>
              <a:xfrm>
                <a:off x="2232216" y="2576663"/>
                <a:ext cx="6438900" cy="380047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727844" y="3160978"/>
                <a:ext cx="2993127" cy="461665"/>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UK childhood rickets</a:t>
                </a:r>
              </a:p>
            </p:txBody>
          </p:sp>
        </p:grpSp>
        <p:pic>
          <p:nvPicPr>
            <p:cNvPr id="3" name="Picture 2"/>
            <p:cNvPicPr>
              <a:picLocks noChangeAspect="1"/>
            </p:cNvPicPr>
            <p:nvPr/>
          </p:nvPicPr>
          <p:blipFill>
            <a:blip r:embed="rId4"/>
            <a:stretch>
              <a:fillRect/>
            </a:stretch>
          </p:blipFill>
          <p:spPr>
            <a:xfrm>
              <a:off x="4113840" y="2934586"/>
              <a:ext cx="986853" cy="1471389"/>
            </a:xfrm>
            <a:prstGeom prst="rect">
              <a:avLst/>
            </a:prstGeom>
          </p:spPr>
        </p:pic>
      </p:grpSp>
    </p:spTree>
    <p:extLst>
      <p:ext uri="{BB962C8B-B14F-4D97-AF65-F5344CB8AC3E}">
        <p14:creationId xmlns:p14="http://schemas.microsoft.com/office/powerpoint/2010/main" val="700489088"/>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370" y="266219"/>
            <a:ext cx="4471690" cy="798306"/>
          </a:xfrm>
        </p:spPr>
        <p:txBody>
          <a:bodyPr anchor="ctr"/>
          <a:lstStyle/>
          <a:p>
            <a:r>
              <a:rPr lang="en-GB" sz="3600" dirty="0"/>
              <a:t>P</a:t>
            </a:r>
            <a:r>
              <a:rPr lang="en-GB" sz="3600" cap="none" dirty="0"/>
              <a:t>rotein quality for bones?</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19</a:t>
            </a:fld>
            <a:endParaRPr lang="en-GB" altLang="en-US">
              <a:solidFill>
                <a:srgbClr val="50535A"/>
              </a:solidFill>
            </a:endParaRPr>
          </a:p>
        </p:txBody>
      </p:sp>
      <p:pic>
        <p:nvPicPr>
          <p:cNvPr id="9" name="Picture 8"/>
          <p:cNvPicPr>
            <a:picLocks noChangeAspect="1"/>
          </p:cNvPicPr>
          <p:nvPr/>
        </p:nvPicPr>
        <p:blipFill>
          <a:blip r:embed="rId2"/>
          <a:stretch>
            <a:fillRect/>
          </a:stretch>
        </p:blipFill>
        <p:spPr>
          <a:xfrm>
            <a:off x="382136" y="1889939"/>
            <a:ext cx="2412976" cy="3705644"/>
          </a:xfrm>
          <a:prstGeom prst="rect">
            <a:avLst/>
          </a:prstGeom>
        </p:spPr>
      </p:pic>
      <p:pic>
        <p:nvPicPr>
          <p:cNvPr id="5" name="Picture 4"/>
          <p:cNvPicPr>
            <a:picLocks noChangeAspect="1"/>
          </p:cNvPicPr>
          <p:nvPr/>
        </p:nvPicPr>
        <p:blipFill>
          <a:blip r:embed="rId3"/>
          <a:stretch>
            <a:fillRect/>
          </a:stretch>
        </p:blipFill>
        <p:spPr>
          <a:xfrm>
            <a:off x="3129126" y="1064525"/>
            <a:ext cx="5205868" cy="5197444"/>
          </a:xfrm>
          <a:prstGeom prst="rect">
            <a:avLst/>
          </a:prstGeom>
        </p:spPr>
      </p:pic>
    </p:spTree>
    <p:extLst>
      <p:ext uri="{BB962C8B-B14F-4D97-AF65-F5344CB8AC3E}">
        <p14:creationId xmlns:p14="http://schemas.microsoft.com/office/powerpoint/2010/main" val="3802778627"/>
      </p:ext>
    </p:extLst>
  </p:cSld>
  <p:clrMapOvr>
    <a:masterClrMapping/>
  </p:clrMapOvr>
  <p:transition spd="slow">
    <p:strips/>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2</a:t>
            </a:fld>
            <a:endParaRPr lang="en-GB" altLang="en-US">
              <a:solidFill>
                <a:srgbClr val="50535A"/>
              </a:solidFill>
            </a:endParaRPr>
          </a:p>
        </p:txBody>
      </p:sp>
      <p:grpSp>
        <p:nvGrpSpPr>
          <p:cNvPr id="11" name="Group 10"/>
          <p:cNvGrpSpPr/>
          <p:nvPr/>
        </p:nvGrpSpPr>
        <p:grpSpPr>
          <a:xfrm>
            <a:off x="359228" y="208144"/>
            <a:ext cx="4203139" cy="1632286"/>
            <a:chOff x="359228" y="208144"/>
            <a:chExt cx="4203139" cy="1632286"/>
          </a:xfrm>
        </p:grpSpPr>
        <p:pic>
          <p:nvPicPr>
            <p:cNvPr id="6" name="Picture 5"/>
            <p:cNvPicPr>
              <a:picLocks noChangeAspect="1"/>
            </p:cNvPicPr>
            <p:nvPr/>
          </p:nvPicPr>
          <p:blipFill>
            <a:blip r:embed="rId2"/>
            <a:stretch>
              <a:fillRect/>
            </a:stretch>
          </p:blipFill>
          <p:spPr>
            <a:xfrm>
              <a:off x="359228" y="310262"/>
              <a:ext cx="1481137" cy="1428050"/>
            </a:xfrm>
            <a:prstGeom prst="rect">
              <a:avLst/>
            </a:prstGeom>
          </p:spPr>
        </p:pic>
        <p:pic>
          <p:nvPicPr>
            <p:cNvPr id="7" name="Picture 6"/>
            <p:cNvPicPr>
              <a:picLocks noChangeAspect="1"/>
            </p:cNvPicPr>
            <p:nvPr/>
          </p:nvPicPr>
          <p:blipFill>
            <a:blip r:embed="rId3"/>
            <a:stretch>
              <a:fillRect/>
            </a:stretch>
          </p:blipFill>
          <p:spPr>
            <a:xfrm>
              <a:off x="1840365" y="208144"/>
              <a:ext cx="1851251" cy="1632286"/>
            </a:xfrm>
            <a:prstGeom prst="rect">
              <a:avLst/>
            </a:prstGeom>
          </p:spPr>
        </p:pic>
        <p:sp>
          <p:nvSpPr>
            <p:cNvPr id="9" name="TextBox 8"/>
            <p:cNvSpPr txBox="1"/>
            <p:nvPr/>
          </p:nvSpPr>
          <p:spPr>
            <a:xfrm>
              <a:off x="3691616" y="871887"/>
              <a:ext cx="870751" cy="461665"/>
            </a:xfrm>
            <a:prstGeom prst="rect">
              <a:avLst/>
            </a:prstGeom>
            <a:noFill/>
          </p:spPr>
          <p:txBody>
            <a:bodyPr wrap="none" rtlCol="0">
              <a:spAutoFit/>
            </a:bodyPr>
            <a:lstStyle/>
            <a:p>
              <a:r>
                <a:rPr lang="en-GB" b="1" dirty="0">
                  <a:solidFill>
                    <a:schemeClr val="tx2"/>
                  </a:solidFill>
                  <a:latin typeface="+mn-lt"/>
                </a:rPr>
                <a:t>2010</a:t>
              </a:r>
            </a:p>
          </p:txBody>
        </p:sp>
      </p:grpSp>
      <p:sp>
        <p:nvSpPr>
          <p:cNvPr id="12" name="TextBox 11"/>
          <p:cNvSpPr txBox="1"/>
          <p:nvPr/>
        </p:nvSpPr>
        <p:spPr>
          <a:xfrm>
            <a:off x="3954745" y="1333552"/>
            <a:ext cx="5081840" cy="584775"/>
          </a:xfrm>
          <a:prstGeom prst="rect">
            <a:avLst/>
          </a:prstGeom>
          <a:noFill/>
        </p:spPr>
        <p:txBody>
          <a:bodyPr wrap="none" rtlCol="0">
            <a:spAutoFit/>
          </a:bodyPr>
          <a:lstStyle/>
          <a:p>
            <a:r>
              <a:rPr lang="en-GB" sz="3200" dirty="0">
                <a:solidFill>
                  <a:srgbClr val="C00000"/>
                </a:solidFill>
                <a:latin typeface="+mn-lt"/>
              </a:rPr>
              <a:t>What is a sustainable diet?</a:t>
            </a:r>
          </a:p>
        </p:txBody>
      </p:sp>
      <p:grpSp>
        <p:nvGrpSpPr>
          <p:cNvPr id="47" name="Group 46"/>
          <p:cNvGrpSpPr/>
          <p:nvPr/>
        </p:nvGrpSpPr>
        <p:grpSpPr>
          <a:xfrm>
            <a:off x="859971" y="2526193"/>
            <a:ext cx="7620000" cy="3046988"/>
            <a:chOff x="859971" y="2754085"/>
            <a:chExt cx="7620000" cy="3046988"/>
          </a:xfrm>
        </p:grpSpPr>
        <p:sp>
          <p:nvSpPr>
            <p:cNvPr id="5" name="Rectangle 4"/>
            <p:cNvSpPr/>
            <p:nvPr/>
          </p:nvSpPr>
          <p:spPr>
            <a:xfrm>
              <a:off x="859971" y="2754085"/>
              <a:ext cx="7620000" cy="3046988"/>
            </a:xfrm>
            <a:prstGeom prst="rect">
              <a:avLst/>
            </a:prstGeom>
            <a:ln>
              <a:solidFill>
                <a:schemeClr val="tx2"/>
              </a:solidFill>
            </a:ln>
          </p:spPr>
          <p:txBody>
            <a:bodyPr wrap="square">
              <a:spAutoFit/>
            </a:bodyPr>
            <a:lstStyle/>
            <a:p>
              <a:r>
                <a:rPr lang="en-GB" dirty="0">
                  <a:solidFill>
                    <a:srgbClr val="222222"/>
                  </a:solidFill>
                  <a:latin typeface="Arial" panose="020B0604020202020204" pitchFamily="34" charset="0"/>
                </a:rPr>
                <a:t>…those diets with low environmental impacts which contribute to food and nutrition security and to healthy life for present and future generations. Sustainable diets are protective and respectful of biodiversity and ecosystems, culturally acceptable, accessible, economically fair and affordable; nutritionally adequate, safe and healthy; while optimizing natural and human resources.</a:t>
              </a:r>
              <a:endParaRPr lang="en-GB" dirty="0"/>
            </a:p>
          </p:txBody>
        </p:sp>
        <p:cxnSp>
          <p:nvCxnSpPr>
            <p:cNvPr id="14" name="Straight Connector 13"/>
            <p:cNvCxnSpPr/>
            <p:nvPr/>
          </p:nvCxnSpPr>
          <p:spPr bwMode="auto">
            <a:xfrm>
              <a:off x="2688771" y="3505200"/>
              <a:ext cx="566058" cy="0"/>
            </a:xfrm>
            <a:prstGeom prst="line">
              <a:avLst/>
            </a:prstGeom>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 name="Straight Connector 14"/>
            <p:cNvCxnSpPr/>
            <p:nvPr/>
          </p:nvCxnSpPr>
          <p:spPr bwMode="auto">
            <a:xfrm>
              <a:off x="4039852" y="3505200"/>
              <a:ext cx="2001719" cy="0"/>
            </a:xfrm>
            <a:prstGeom prst="line">
              <a:avLst/>
            </a:prstGeom>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Straight Connector 16"/>
            <p:cNvCxnSpPr/>
            <p:nvPr/>
          </p:nvCxnSpPr>
          <p:spPr bwMode="auto">
            <a:xfrm>
              <a:off x="7293428" y="3505200"/>
              <a:ext cx="735097" cy="0"/>
            </a:xfrm>
            <a:prstGeom prst="line">
              <a:avLst/>
            </a:prstGeom>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31" name="Group 30"/>
          <p:cNvGrpSpPr/>
          <p:nvPr/>
        </p:nvGrpSpPr>
        <p:grpSpPr>
          <a:xfrm>
            <a:off x="821871" y="2527206"/>
            <a:ext cx="7696200" cy="3632209"/>
            <a:chOff x="696686" y="2831983"/>
            <a:chExt cx="7696200" cy="3452194"/>
          </a:xfrm>
          <a:solidFill>
            <a:schemeClr val="bg1"/>
          </a:solidFill>
        </p:grpSpPr>
        <p:grpSp>
          <p:nvGrpSpPr>
            <p:cNvPr id="21" name="Group 20"/>
            <p:cNvGrpSpPr/>
            <p:nvPr/>
          </p:nvGrpSpPr>
          <p:grpSpPr>
            <a:xfrm>
              <a:off x="696686" y="2831983"/>
              <a:ext cx="7696200" cy="3452194"/>
              <a:chOff x="976942" y="3158845"/>
              <a:chExt cx="7170850" cy="3125331"/>
            </a:xfrm>
            <a:grpFill/>
          </p:grpSpPr>
          <p:sp>
            <p:nvSpPr>
              <p:cNvPr id="19" name="Rectangle 18"/>
              <p:cNvSpPr/>
              <p:nvPr/>
            </p:nvSpPr>
            <p:spPr>
              <a:xfrm>
                <a:off x="976942" y="3158845"/>
                <a:ext cx="7170850" cy="2677656"/>
              </a:xfrm>
              <a:prstGeom prst="rect">
                <a:avLst/>
              </a:prstGeom>
              <a:grpFill/>
              <a:ln>
                <a:solidFill>
                  <a:schemeClr val="tx2"/>
                </a:solidFill>
              </a:ln>
            </p:spPr>
            <p:txBody>
              <a:bodyPr wrap="square">
                <a:spAutoFit/>
              </a:bodyPr>
              <a:lstStyle/>
              <a:p>
                <a:r>
                  <a:rPr lang="en-GB" dirty="0">
                    <a:solidFill>
                      <a:srgbClr val="2D2D2D"/>
                    </a:solidFill>
                    <a:latin typeface="+mn-lt"/>
                  </a:rPr>
                  <a:t>How can we achieve a dietary pattern that provides us with the many nutrients we need for health, in appropriate amounts, but that is also equitable, affordable and sustainable?  And, how do we produce more food with fewer resources, such as land, water and fuel, to feed the growing global population?</a:t>
                </a:r>
                <a:endParaRPr lang="en-GB" dirty="0">
                  <a:latin typeface="+mn-lt"/>
                </a:endParaRPr>
              </a:p>
            </p:txBody>
          </p:sp>
          <p:pic>
            <p:nvPicPr>
              <p:cNvPr id="20" name="Picture 19"/>
              <p:cNvPicPr>
                <a:picLocks noChangeAspect="1"/>
              </p:cNvPicPr>
              <p:nvPr/>
            </p:nvPicPr>
            <p:blipFill>
              <a:blip r:embed="rId4"/>
              <a:stretch>
                <a:fillRect/>
              </a:stretch>
            </p:blipFill>
            <p:spPr>
              <a:xfrm>
                <a:off x="2901614" y="5388826"/>
                <a:ext cx="2276475" cy="895350"/>
              </a:xfrm>
              <a:prstGeom prst="rect">
                <a:avLst/>
              </a:prstGeom>
              <a:grpFill/>
              <a:ln>
                <a:solidFill>
                  <a:schemeClr val="tx2"/>
                </a:solidFill>
              </a:ln>
            </p:spPr>
          </p:pic>
        </p:grpSp>
        <p:cxnSp>
          <p:nvCxnSpPr>
            <p:cNvPr id="23" name="Straight Connector 22"/>
            <p:cNvCxnSpPr/>
            <p:nvPr/>
          </p:nvCxnSpPr>
          <p:spPr bwMode="auto">
            <a:xfrm>
              <a:off x="3954745" y="3233057"/>
              <a:ext cx="1847341" cy="0"/>
            </a:xfrm>
            <a:prstGeom prst="line">
              <a:avLst/>
            </a:prstGeom>
            <a:grp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4" name="Straight Connector 23"/>
            <p:cNvCxnSpPr/>
            <p:nvPr/>
          </p:nvCxnSpPr>
          <p:spPr bwMode="auto">
            <a:xfrm>
              <a:off x="1940888" y="3581400"/>
              <a:ext cx="1847341" cy="0"/>
            </a:xfrm>
            <a:prstGeom prst="line">
              <a:avLst/>
            </a:prstGeom>
            <a:grp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Straight Connector 24"/>
            <p:cNvCxnSpPr/>
            <p:nvPr/>
          </p:nvCxnSpPr>
          <p:spPr bwMode="auto">
            <a:xfrm>
              <a:off x="5660571" y="3581400"/>
              <a:ext cx="849086" cy="0"/>
            </a:xfrm>
            <a:prstGeom prst="line">
              <a:avLst/>
            </a:prstGeom>
            <a:grp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0" name="Straight Connector 29"/>
            <p:cNvCxnSpPr/>
            <p:nvPr/>
          </p:nvCxnSpPr>
          <p:spPr bwMode="auto">
            <a:xfrm flipV="1">
              <a:off x="859971" y="4299857"/>
              <a:ext cx="3461658" cy="10886"/>
            </a:xfrm>
            <a:prstGeom prst="line">
              <a:avLst/>
            </a:prstGeom>
            <a:grp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spTree>
    <p:extLst>
      <p:ext uri="{BB962C8B-B14F-4D97-AF65-F5344CB8AC3E}">
        <p14:creationId xmlns:p14="http://schemas.microsoft.com/office/powerpoint/2010/main" val="2268418269"/>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370" y="266219"/>
            <a:ext cx="4471690" cy="798306"/>
          </a:xfrm>
        </p:spPr>
        <p:txBody>
          <a:bodyPr anchor="ctr"/>
          <a:lstStyle/>
          <a:p>
            <a:r>
              <a:rPr lang="en-GB" sz="3600" dirty="0"/>
              <a:t>P</a:t>
            </a:r>
            <a:r>
              <a:rPr lang="en-GB" sz="3600" cap="none" dirty="0"/>
              <a:t>rotein quality for bones?</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20</a:t>
            </a:fld>
            <a:endParaRPr lang="en-GB" altLang="en-US">
              <a:solidFill>
                <a:srgbClr val="50535A"/>
              </a:solidFill>
            </a:endParaRPr>
          </a:p>
        </p:txBody>
      </p:sp>
      <p:pic>
        <p:nvPicPr>
          <p:cNvPr id="9" name="Picture 8"/>
          <p:cNvPicPr>
            <a:picLocks noChangeAspect="1"/>
          </p:cNvPicPr>
          <p:nvPr/>
        </p:nvPicPr>
        <p:blipFill>
          <a:blip r:embed="rId2"/>
          <a:stretch>
            <a:fillRect/>
          </a:stretch>
        </p:blipFill>
        <p:spPr>
          <a:xfrm>
            <a:off x="382136" y="1889939"/>
            <a:ext cx="2412976" cy="3705644"/>
          </a:xfrm>
          <a:prstGeom prst="rect">
            <a:avLst/>
          </a:prstGeom>
        </p:spPr>
      </p:pic>
      <p:pic>
        <p:nvPicPr>
          <p:cNvPr id="5" name="Picture 4"/>
          <p:cNvPicPr>
            <a:picLocks noChangeAspect="1"/>
          </p:cNvPicPr>
          <p:nvPr/>
        </p:nvPicPr>
        <p:blipFill>
          <a:blip r:embed="rId3"/>
          <a:stretch>
            <a:fillRect/>
          </a:stretch>
        </p:blipFill>
        <p:spPr>
          <a:xfrm>
            <a:off x="3129126" y="1064525"/>
            <a:ext cx="5205868" cy="5197444"/>
          </a:xfrm>
          <a:prstGeom prst="rect">
            <a:avLst/>
          </a:prstGeom>
        </p:spPr>
      </p:pic>
      <p:grpSp>
        <p:nvGrpSpPr>
          <p:cNvPr id="19" name="Group 18"/>
          <p:cNvGrpSpPr/>
          <p:nvPr/>
        </p:nvGrpSpPr>
        <p:grpSpPr>
          <a:xfrm>
            <a:off x="1346057" y="837182"/>
            <a:ext cx="7358743" cy="5042769"/>
            <a:chOff x="1785257" y="1219200"/>
            <a:chExt cx="7358743" cy="5042769"/>
          </a:xfrm>
        </p:grpSpPr>
        <p:grpSp>
          <p:nvGrpSpPr>
            <p:cNvPr id="17" name="Group 16"/>
            <p:cNvGrpSpPr/>
            <p:nvPr/>
          </p:nvGrpSpPr>
          <p:grpSpPr>
            <a:xfrm>
              <a:off x="1785257" y="1219200"/>
              <a:ext cx="7358743" cy="5042769"/>
              <a:chOff x="1785257" y="1219200"/>
              <a:chExt cx="7358743" cy="5042769"/>
            </a:xfrm>
          </p:grpSpPr>
          <p:sp>
            <p:nvSpPr>
              <p:cNvPr id="13" name="Oval 12"/>
              <p:cNvSpPr/>
              <p:nvPr/>
            </p:nvSpPr>
            <p:spPr>
              <a:xfrm>
                <a:off x="4724400" y="2001479"/>
                <a:ext cx="4419600" cy="4260490"/>
              </a:xfrm>
              <a:prstGeom prst="ellipse">
                <a:avLst/>
              </a:prstGeom>
              <a:blipFill>
                <a:blip r:embed="rId4"/>
                <a:stretch>
                  <a:fillRect/>
                </a:stretch>
              </a:blipFill>
              <a:ln w="95250">
                <a:solidFill>
                  <a:schemeClr val="tx1"/>
                </a:solidFill>
              </a:ln>
            </p:spPr>
            <p:txBody>
              <a:bodyPr wrap="square" rtlCol="0" anchor="ctr">
                <a:spAutoFit/>
              </a:bodyPr>
              <a:lstStyle/>
              <a:p>
                <a:pPr algn="ctr"/>
                <a:endParaRPr lang="en-GB" dirty="0">
                  <a:solidFill>
                    <a:schemeClr val="tx2"/>
                  </a:solidFill>
                  <a:latin typeface="+mn-lt"/>
                </a:endParaRPr>
              </a:p>
            </p:txBody>
          </p:sp>
          <p:cxnSp>
            <p:nvCxnSpPr>
              <p:cNvPr id="16" name="Straight Connector 15"/>
              <p:cNvCxnSpPr/>
              <p:nvPr/>
            </p:nvCxnSpPr>
            <p:spPr bwMode="auto">
              <a:xfrm>
                <a:off x="1785257" y="1219200"/>
                <a:ext cx="3178629" cy="1894114"/>
              </a:xfrm>
              <a:prstGeom prst="line">
                <a:avLst/>
              </a:prstGeom>
              <a:noFill/>
              <a:ln w="2349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18" name="Right Arrow 17"/>
            <p:cNvSpPr/>
            <p:nvPr/>
          </p:nvSpPr>
          <p:spPr>
            <a:xfrm>
              <a:off x="5811878" y="5203371"/>
              <a:ext cx="893722" cy="185058"/>
            </a:xfrm>
            <a:prstGeom prst="right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grpSp>
    </p:spTree>
    <p:extLst>
      <p:ext uri="{BB962C8B-B14F-4D97-AF65-F5344CB8AC3E}">
        <p14:creationId xmlns:p14="http://schemas.microsoft.com/office/powerpoint/2010/main" val="4227528519"/>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56"/>
          <p:cNvSpPr txBox="1">
            <a:spLocks noChangeArrowheads="1"/>
          </p:cNvSpPr>
          <p:nvPr/>
        </p:nvSpPr>
        <p:spPr bwMode="auto">
          <a:xfrm>
            <a:off x="0" y="5515762"/>
            <a:ext cx="35718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1600" dirty="0">
                <a:solidFill>
                  <a:srgbClr val="262626"/>
                </a:solidFill>
                <a:latin typeface="Calibri" pitchFamily="34" charset="0"/>
              </a:rPr>
              <a:t>1. Bath et al. 2008; 2. </a:t>
            </a:r>
            <a:r>
              <a:rPr lang="en-GB" altLang="en-US" sz="1600" dirty="0" err="1">
                <a:solidFill>
                  <a:srgbClr val="262626"/>
                </a:solidFill>
                <a:latin typeface="Calibri" pitchFamily="34" charset="0"/>
              </a:rPr>
              <a:t>Rayman</a:t>
            </a:r>
            <a:r>
              <a:rPr lang="en-GB" altLang="en-US" sz="1600" dirty="0">
                <a:solidFill>
                  <a:srgbClr val="262626"/>
                </a:solidFill>
                <a:latin typeface="Calibri" pitchFamily="34" charset="0"/>
              </a:rPr>
              <a:t> et al. 2008; 3. </a:t>
            </a:r>
            <a:r>
              <a:rPr lang="en-GB" altLang="en-US" sz="1600" dirty="0" err="1">
                <a:solidFill>
                  <a:srgbClr val="262626"/>
                </a:solidFill>
                <a:latin typeface="Calibri" pitchFamily="34" charset="0"/>
              </a:rPr>
              <a:t>Lampropoulou</a:t>
            </a:r>
            <a:r>
              <a:rPr lang="en-GB" altLang="en-US" sz="1600" dirty="0">
                <a:solidFill>
                  <a:srgbClr val="262626"/>
                </a:solidFill>
                <a:latin typeface="Calibri" pitchFamily="34" charset="0"/>
              </a:rPr>
              <a:t> et al 2012 4.Kibirige et al. 2004; </a:t>
            </a:r>
            <a:br>
              <a:rPr lang="en-GB" altLang="en-US" sz="1600" dirty="0">
                <a:solidFill>
                  <a:srgbClr val="262626"/>
                </a:solidFill>
                <a:latin typeface="Calibri" pitchFamily="34" charset="0"/>
              </a:rPr>
            </a:br>
            <a:r>
              <a:rPr lang="en-GB" altLang="en-US" sz="1600" dirty="0">
                <a:solidFill>
                  <a:srgbClr val="262626"/>
                </a:solidFill>
                <a:latin typeface="Calibri" pitchFamily="34" charset="0"/>
              </a:rPr>
              <a:t>5.Barnett et al. 2002; 6. Bath et al. 2010; 7. Pearce et al 2010</a:t>
            </a:r>
            <a:endParaRPr lang="en-US" altLang="en-US" sz="1600" dirty="0">
              <a:solidFill>
                <a:srgbClr val="262626"/>
              </a:solidFill>
              <a:latin typeface="Calibri" pitchFamily="34" charset="0"/>
            </a:endParaRPr>
          </a:p>
        </p:txBody>
      </p:sp>
      <p:sp>
        <p:nvSpPr>
          <p:cNvPr id="4" name="Rectangle 58"/>
          <p:cNvSpPr txBox="1">
            <a:spLocks noChangeArrowheads="1"/>
          </p:cNvSpPr>
          <p:nvPr/>
        </p:nvSpPr>
        <p:spPr bwMode="auto">
          <a:xfrm>
            <a:off x="438727" y="762077"/>
            <a:ext cx="82296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algn="ctr" eaLnBrk="0" fontAlgn="base" hangingPunct="0">
              <a:spcBef>
                <a:spcPct val="0"/>
              </a:spcBef>
              <a:spcAft>
                <a:spcPct val="0"/>
              </a:spcAft>
              <a:defRPr>
                <a:solidFill>
                  <a:schemeClr val="tx1"/>
                </a:solidFill>
                <a:latin typeface="Calibri" pitchFamily="34" charset="0"/>
              </a:defRPr>
            </a:lvl6pPr>
            <a:lvl7pPr marL="2971800" indent="-228600" algn="ctr" eaLnBrk="0" fontAlgn="base" hangingPunct="0">
              <a:spcBef>
                <a:spcPct val="0"/>
              </a:spcBef>
              <a:spcAft>
                <a:spcPct val="0"/>
              </a:spcAft>
              <a:defRPr>
                <a:solidFill>
                  <a:schemeClr val="tx1"/>
                </a:solidFill>
                <a:latin typeface="Calibri" pitchFamily="34" charset="0"/>
              </a:defRPr>
            </a:lvl7pPr>
            <a:lvl8pPr marL="3429000" indent="-228600" algn="ctr" eaLnBrk="0" fontAlgn="base" hangingPunct="0">
              <a:spcBef>
                <a:spcPct val="0"/>
              </a:spcBef>
              <a:spcAft>
                <a:spcPct val="0"/>
              </a:spcAft>
              <a:defRPr>
                <a:solidFill>
                  <a:schemeClr val="tx1"/>
                </a:solidFill>
                <a:latin typeface="Calibri" pitchFamily="34" charset="0"/>
              </a:defRPr>
            </a:lvl8pPr>
            <a:lvl9pPr marL="3886200" indent="-228600" algn="ctr" eaLnBrk="0" fontAlgn="base" hangingPunct="0">
              <a:spcBef>
                <a:spcPct val="0"/>
              </a:spcBef>
              <a:spcAft>
                <a:spcPct val="0"/>
              </a:spcAft>
              <a:defRPr>
                <a:solidFill>
                  <a:schemeClr val="tx1"/>
                </a:solidFill>
                <a:latin typeface="Calibri" pitchFamily="34" charset="0"/>
              </a:defRPr>
            </a:lvl9pPr>
          </a:lstStyle>
          <a:p>
            <a:pPr>
              <a:defRPr/>
            </a:pPr>
            <a:r>
              <a:rPr lang="en-GB" dirty="0">
                <a:latin typeface="Arial" panose="020B0604020202020204" pitchFamily="34" charset="0"/>
                <a:cs typeface="Arial" panose="020B0604020202020204" pitchFamily="34" charset="0"/>
              </a:rPr>
              <a:t>Recent UK studies have shown sub-optimal status in:</a:t>
            </a:r>
          </a:p>
          <a:p>
            <a:pPr marL="457200" indent="-457200">
              <a:lnSpc>
                <a:spcPct val="125000"/>
              </a:lnSpc>
              <a:buFontTx/>
              <a:buBlip>
                <a:blip r:embed="rId2"/>
              </a:buBlip>
              <a:defRPr/>
            </a:pPr>
            <a:r>
              <a:rPr lang="en-GB" dirty="0">
                <a:solidFill>
                  <a:schemeClr val="bg2">
                    <a:lumMod val="50000"/>
                  </a:schemeClr>
                </a:solidFill>
                <a:latin typeface="Arial" panose="020B0604020202020204" pitchFamily="34" charset="0"/>
                <a:cs typeface="Arial" panose="020B0604020202020204" pitchFamily="34" charset="0"/>
              </a:rPr>
              <a:t> Women of childbearing age</a:t>
            </a:r>
            <a:r>
              <a:rPr lang="en-GB" baseline="30000" dirty="0">
                <a:solidFill>
                  <a:schemeClr val="bg2">
                    <a:lumMod val="50000"/>
                  </a:schemeClr>
                </a:solidFill>
                <a:latin typeface="Arial" panose="020B0604020202020204" pitchFamily="34" charset="0"/>
                <a:cs typeface="Arial" panose="020B0604020202020204" pitchFamily="34" charset="0"/>
              </a:rPr>
              <a:t>1-3</a:t>
            </a:r>
          </a:p>
          <a:p>
            <a:pPr marL="457200" indent="-457200">
              <a:lnSpc>
                <a:spcPct val="125000"/>
              </a:lnSpc>
              <a:buFontTx/>
              <a:buBlip>
                <a:blip r:embed="rId2"/>
              </a:buBlip>
              <a:defRPr/>
            </a:pPr>
            <a:r>
              <a:rPr lang="en-GB" dirty="0">
                <a:solidFill>
                  <a:schemeClr val="bg2">
                    <a:lumMod val="50000"/>
                  </a:schemeClr>
                </a:solidFill>
                <a:latin typeface="Arial" panose="020B0604020202020204" pitchFamily="34" charset="0"/>
                <a:cs typeface="Arial" panose="020B0604020202020204" pitchFamily="34" charset="0"/>
              </a:rPr>
              <a:t> Pregnant women</a:t>
            </a:r>
            <a:r>
              <a:rPr lang="en-GB" baseline="30000" dirty="0">
                <a:solidFill>
                  <a:schemeClr val="bg2">
                    <a:lumMod val="50000"/>
                  </a:schemeClr>
                </a:solidFill>
                <a:latin typeface="Arial" panose="020B0604020202020204" pitchFamily="34" charset="0"/>
                <a:cs typeface="Arial" panose="020B0604020202020204" pitchFamily="34" charset="0"/>
              </a:rPr>
              <a:t>4-7</a:t>
            </a:r>
            <a:endParaRPr lang="en-GB" dirty="0">
              <a:solidFill>
                <a:schemeClr val="bg2">
                  <a:lumMod val="50000"/>
                </a:schemeClr>
              </a:solidFill>
              <a:latin typeface="Arial" panose="020B0604020202020204" pitchFamily="34" charset="0"/>
              <a:cs typeface="Arial" panose="020B0604020202020204" pitchFamily="34" charset="0"/>
            </a:endParaRPr>
          </a:p>
          <a:p>
            <a:pPr>
              <a:lnSpc>
                <a:spcPct val="125000"/>
              </a:lnSpc>
              <a:buFontTx/>
              <a:buBlip>
                <a:blip r:embed="rId3"/>
              </a:buBlip>
              <a:defRPr/>
            </a:pPr>
            <a:endParaRPr lang="en-GB" sz="2600" baseline="30000" dirty="0">
              <a:solidFill>
                <a:srgbClr val="45007E"/>
              </a:solidFill>
              <a:latin typeface="Arial" pitchFamily="34" charset="0"/>
            </a:endParaRPr>
          </a:p>
          <a:p>
            <a:pPr>
              <a:lnSpc>
                <a:spcPct val="125000"/>
              </a:lnSpc>
              <a:buFontTx/>
              <a:buBlip>
                <a:blip r:embed="rId3"/>
              </a:buBlip>
              <a:defRPr/>
            </a:pPr>
            <a:endParaRPr lang="en-GB" sz="2600" baseline="30000" dirty="0">
              <a:solidFill>
                <a:srgbClr val="45007E"/>
              </a:solidFill>
              <a:latin typeface="Arial" pitchFamily="34" charset="0"/>
            </a:endParaRPr>
          </a:p>
          <a:p>
            <a:pPr>
              <a:lnSpc>
                <a:spcPct val="125000"/>
              </a:lnSpc>
              <a:buFontTx/>
              <a:buBlip>
                <a:blip r:embed="rId3"/>
              </a:buBlip>
              <a:defRPr/>
            </a:pPr>
            <a:endParaRPr lang="en-GB" sz="2600" baseline="30000" dirty="0">
              <a:solidFill>
                <a:srgbClr val="45007E"/>
              </a:solidFill>
              <a:latin typeface="Arial" pitchFamily="34" charset="0"/>
            </a:endParaRPr>
          </a:p>
          <a:p>
            <a:pPr>
              <a:lnSpc>
                <a:spcPct val="125000"/>
              </a:lnSpc>
              <a:buFontTx/>
              <a:buBlip>
                <a:blip r:embed="rId3"/>
              </a:buBlip>
              <a:defRPr/>
            </a:pPr>
            <a:endParaRPr lang="en-GB" sz="2600" baseline="30000" dirty="0">
              <a:solidFill>
                <a:srgbClr val="45007E"/>
              </a:solidFill>
              <a:latin typeface="Arial" pitchFamily="34" charset="0"/>
            </a:endParaRPr>
          </a:p>
          <a:p>
            <a:pPr>
              <a:lnSpc>
                <a:spcPct val="125000"/>
              </a:lnSpc>
              <a:buFontTx/>
              <a:buBlip>
                <a:blip r:embed="rId3"/>
              </a:buBlip>
              <a:defRPr/>
            </a:pPr>
            <a:endParaRPr lang="en-GB" sz="2600" baseline="30000" dirty="0">
              <a:solidFill>
                <a:srgbClr val="45007E"/>
              </a:solidFill>
              <a:latin typeface="Arial" pitchFamily="34" charset="0"/>
            </a:endParaRPr>
          </a:p>
          <a:p>
            <a:pPr>
              <a:lnSpc>
                <a:spcPct val="125000"/>
              </a:lnSpc>
              <a:buFontTx/>
              <a:buBlip>
                <a:blip r:embed="rId3"/>
              </a:buBlip>
              <a:defRPr/>
            </a:pPr>
            <a:endParaRPr lang="en-GB" sz="2600" baseline="30000" dirty="0">
              <a:solidFill>
                <a:srgbClr val="45007E"/>
              </a:solidFill>
              <a:latin typeface="Arial" pitchFamily="34" charset="0"/>
            </a:endParaRPr>
          </a:p>
          <a:p>
            <a:pPr>
              <a:lnSpc>
                <a:spcPct val="125000"/>
              </a:lnSpc>
              <a:buFontTx/>
              <a:buBlip>
                <a:blip r:embed="rId3"/>
              </a:buBlip>
              <a:defRPr/>
            </a:pPr>
            <a:endParaRPr lang="en-GB" sz="2600" baseline="30000" dirty="0">
              <a:solidFill>
                <a:srgbClr val="45007E"/>
              </a:solidFill>
              <a:latin typeface="Arial" pitchFamily="34" charset="0"/>
            </a:endParaRPr>
          </a:p>
        </p:txBody>
      </p:sp>
      <p:sp>
        <p:nvSpPr>
          <p:cNvPr id="3" name="Slide Number Placeholder 2"/>
          <p:cNvSpPr>
            <a:spLocks noGrp="1"/>
          </p:cNvSpPr>
          <p:nvPr>
            <p:ph type="sldNum" sz="quarter" idx="10"/>
          </p:nvPr>
        </p:nvSpPr>
        <p:spPr/>
        <p:txBody>
          <a:bodyPr/>
          <a:lstStyle/>
          <a:p>
            <a:pPr>
              <a:defRPr/>
            </a:pPr>
            <a:fld id="{CE7A711C-7528-4BFE-ABD5-CE5AC6D8CEE4}" type="slidenum">
              <a:rPr lang="en-GB" smtClean="0"/>
              <a:pPr>
                <a:defRPr/>
              </a:pPr>
              <a:t>21</a:t>
            </a:fld>
            <a:endParaRPr lang="en-GB"/>
          </a:p>
        </p:txBody>
      </p:sp>
      <p:pic>
        <p:nvPicPr>
          <p:cNvPr id="12" name="Picture 11"/>
          <p:cNvPicPr>
            <a:picLocks noChangeAspect="1"/>
          </p:cNvPicPr>
          <p:nvPr/>
        </p:nvPicPr>
        <p:blipFill>
          <a:blip r:embed="rId4"/>
          <a:stretch>
            <a:fillRect/>
          </a:stretch>
        </p:blipFill>
        <p:spPr>
          <a:xfrm>
            <a:off x="114715" y="2538028"/>
            <a:ext cx="3133725" cy="2887188"/>
          </a:xfrm>
          <a:prstGeom prst="rect">
            <a:avLst/>
          </a:prstGeom>
        </p:spPr>
      </p:pic>
      <p:sp>
        <p:nvSpPr>
          <p:cNvPr id="13" name="Title 1"/>
          <p:cNvSpPr txBox="1">
            <a:spLocks/>
          </p:cNvSpPr>
          <p:nvPr/>
        </p:nvSpPr>
        <p:spPr bwMode="auto">
          <a:xfrm>
            <a:off x="245660" y="58705"/>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srgbClr val="D2002E"/>
                </a:solidFill>
                <a:effectLst/>
                <a:uLnTx/>
                <a:uFillTx/>
                <a:latin typeface="Effra Bold"/>
                <a:ea typeface="+mj-ea"/>
                <a:cs typeface="+mj-cs"/>
              </a:rPr>
              <a:t>Recent studies of UK iodine status</a:t>
            </a:r>
          </a:p>
        </p:txBody>
      </p:sp>
      <p:grpSp>
        <p:nvGrpSpPr>
          <p:cNvPr id="2" name="Group 1"/>
          <p:cNvGrpSpPr/>
          <p:nvPr/>
        </p:nvGrpSpPr>
        <p:grpSpPr>
          <a:xfrm>
            <a:off x="3930860" y="1833793"/>
            <a:ext cx="5160846" cy="5053579"/>
            <a:chOff x="3923716" y="1611501"/>
            <a:chExt cx="5160846" cy="5053579"/>
          </a:xfrm>
        </p:grpSpPr>
        <p:pic>
          <p:nvPicPr>
            <p:cNvPr id="665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716" y="1611501"/>
              <a:ext cx="5160846" cy="2861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6"/>
            <a:stretch>
              <a:fillRect/>
            </a:stretch>
          </p:blipFill>
          <p:spPr>
            <a:xfrm>
              <a:off x="3992521" y="4134033"/>
              <a:ext cx="5023236" cy="2531047"/>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805700755"/>
      </p:ext>
    </p:extLst>
  </p:cSld>
  <p:clrMapOvr>
    <a:masterClrMapping/>
  </p:clrMapOvr>
  <p:transition spd="slow">
    <p:strips/>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B9C8F16-FCF1-4BDE-A3A0-72501FF71798}" type="slidenum">
              <a:rPr lang="en-GB" smtClean="0"/>
              <a:pPr/>
              <a:t>22</a:t>
            </a:fld>
            <a:endParaRPr lang="en-GB"/>
          </a:p>
        </p:txBody>
      </p:sp>
      <p:sp>
        <p:nvSpPr>
          <p:cNvPr id="7" name="Title 1"/>
          <p:cNvSpPr txBox="1">
            <a:spLocks/>
          </p:cNvSpPr>
          <p:nvPr/>
        </p:nvSpPr>
        <p:spPr bwMode="auto">
          <a:xfrm>
            <a:off x="251340" y="3347957"/>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all" spc="0" normalizeH="0" baseline="0" noProof="0" dirty="0">
                <a:ln>
                  <a:noFill/>
                </a:ln>
                <a:solidFill>
                  <a:srgbClr val="D2002E"/>
                </a:solidFill>
                <a:effectLst/>
                <a:uLnTx/>
                <a:uFillTx/>
                <a:latin typeface="Effra Bold"/>
                <a:ea typeface="+mj-ea"/>
                <a:cs typeface="+mj-cs"/>
              </a:rPr>
              <a:t>IS Milk/DAIRY TOO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all" spc="0" normalizeH="0" baseline="0" noProof="0" dirty="0">
                <a:ln>
                  <a:noFill/>
                </a:ln>
                <a:solidFill>
                  <a:srgbClr val="D2002E"/>
                </a:solidFill>
                <a:effectLst/>
                <a:uLnTx/>
                <a:uFillTx/>
                <a:latin typeface="Effra Bold"/>
                <a:ea typeface="+mj-ea"/>
                <a:cs typeface="+mj-cs"/>
              </a:rPr>
              <a:t>ENVIRONMENTALLY COSTLY?</a:t>
            </a:r>
          </a:p>
        </p:txBody>
      </p:sp>
      <p:pic>
        <p:nvPicPr>
          <p:cNvPr id="5" name="Picture 4"/>
          <p:cNvPicPr>
            <a:picLocks noChangeAspect="1"/>
          </p:cNvPicPr>
          <p:nvPr/>
        </p:nvPicPr>
        <p:blipFill>
          <a:blip r:embed="rId2"/>
          <a:stretch>
            <a:fillRect/>
          </a:stretch>
        </p:blipFill>
        <p:spPr>
          <a:xfrm>
            <a:off x="4267200" y="4810125"/>
            <a:ext cx="4876800" cy="2047875"/>
          </a:xfrm>
          <a:prstGeom prst="rect">
            <a:avLst/>
          </a:prstGeom>
        </p:spPr>
      </p:pic>
      <p:pic>
        <p:nvPicPr>
          <p:cNvPr id="6" name="Picture 5"/>
          <p:cNvPicPr>
            <a:picLocks noChangeAspect="1"/>
          </p:cNvPicPr>
          <p:nvPr/>
        </p:nvPicPr>
        <p:blipFill>
          <a:blip r:embed="rId3"/>
          <a:stretch>
            <a:fillRect/>
          </a:stretch>
        </p:blipFill>
        <p:spPr>
          <a:xfrm>
            <a:off x="333679" y="87144"/>
            <a:ext cx="2562225" cy="2247900"/>
          </a:xfrm>
          <a:prstGeom prst="rect">
            <a:avLst/>
          </a:prstGeom>
        </p:spPr>
      </p:pic>
    </p:spTree>
    <p:extLst>
      <p:ext uri="{BB962C8B-B14F-4D97-AF65-F5344CB8AC3E}">
        <p14:creationId xmlns:p14="http://schemas.microsoft.com/office/powerpoint/2010/main" val="1260266865"/>
      </p:ext>
    </p:extLst>
  </p:cSld>
  <p:clrMapOvr>
    <a:masterClrMapping/>
  </p:clrMapOvr>
  <p:transition spd="slow">
    <p:strips/>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072438" y="6519863"/>
            <a:ext cx="676275" cy="476250"/>
          </a:xfrm>
          <a:prstGeom prst="rect">
            <a:avLst/>
          </a:prstGeom>
        </p:spPr>
        <p:txBody>
          <a:bodyPr/>
          <a:lstStyle/>
          <a:p>
            <a:pPr>
              <a:defRPr/>
            </a:pPr>
            <a:fld id="{C8C53966-4821-44E7-8D16-8DFD52C2CCB1}" type="slidenum">
              <a:rPr lang="en-GB" altLang="en-US" smtClean="0"/>
              <a:pPr>
                <a:defRPr/>
              </a:pPr>
              <a:t>23</a:t>
            </a:fld>
            <a:endParaRPr lang="en-GB" altLang="en-US"/>
          </a:p>
        </p:txBody>
      </p:sp>
      <p:pic>
        <p:nvPicPr>
          <p:cNvPr id="111617" name="Picture 1"/>
          <p:cNvPicPr>
            <a:picLocks noChangeAspect="1" noChangeArrowheads="1"/>
          </p:cNvPicPr>
          <p:nvPr/>
        </p:nvPicPr>
        <p:blipFill>
          <a:blip r:embed="rId3" cstate="print"/>
          <a:srcRect l="3463" t="10229" r="1299" b="2046"/>
          <a:stretch>
            <a:fillRect/>
          </a:stretch>
        </p:blipFill>
        <p:spPr bwMode="auto">
          <a:xfrm>
            <a:off x="467544" y="1628800"/>
            <a:ext cx="8280920" cy="4813835"/>
          </a:xfrm>
          <a:prstGeom prst="rect">
            <a:avLst/>
          </a:prstGeom>
          <a:noFill/>
          <a:ln w="9525">
            <a:noFill/>
            <a:prstDash val="dash"/>
            <a:miter lim="800000"/>
            <a:headEnd/>
            <a:tailEnd/>
          </a:ln>
        </p:spPr>
      </p:pic>
      <p:sp>
        <p:nvSpPr>
          <p:cNvPr id="8" name="TextBox 7"/>
          <p:cNvSpPr txBox="1"/>
          <p:nvPr/>
        </p:nvSpPr>
        <p:spPr>
          <a:xfrm>
            <a:off x="0" y="2708920"/>
            <a:ext cx="553998" cy="1688128"/>
          </a:xfrm>
          <a:prstGeom prst="rect">
            <a:avLst/>
          </a:prstGeom>
          <a:noFill/>
        </p:spPr>
        <p:txBody>
          <a:bodyPr vert="vert270" wrap="square" rtlCol="0">
            <a:spAutoFit/>
          </a:bodyPr>
          <a:lstStyle/>
          <a:p>
            <a:r>
              <a:rPr lang="en-GB" dirty="0">
                <a:solidFill>
                  <a:srgbClr val="000000"/>
                </a:solidFill>
                <a:latin typeface="Arial"/>
                <a:cs typeface="Arial"/>
              </a:rPr>
              <a:t>Grams/day</a:t>
            </a:r>
          </a:p>
        </p:txBody>
      </p:sp>
      <p:sp>
        <p:nvSpPr>
          <p:cNvPr id="10" name="Oval 9"/>
          <p:cNvSpPr/>
          <p:nvPr/>
        </p:nvSpPr>
        <p:spPr bwMode="auto">
          <a:xfrm>
            <a:off x="2195736" y="1916832"/>
            <a:ext cx="1440160" cy="86409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Rdg Vesta" pitchFamily="2" charset="0"/>
            </a:endParaRPr>
          </a:p>
        </p:txBody>
      </p:sp>
      <p:grpSp>
        <p:nvGrpSpPr>
          <p:cNvPr id="3" name="Group 2"/>
          <p:cNvGrpSpPr/>
          <p:nvPr/>
        </p:nvGrpSpPr>
        <p:grpSpPr>
          <a:xfrm>
            <a:off x="4139952" y="3284984"/>
            <a:ext cx="2448272" cy="1944216"/>
            <a:chOff x="4139952" y="3284984"/>
            <a:chExt cx="2448272" cy="1944216"/>
          </a:xfrm>
        </p:grpSpPr>
        <p:sp>
          <p:nvSpPr>
            <p:cNvPr id="9" name="Oval 8"/>
            <p:cNvSpPr/>
            <p:nvPr/>
          </p:nvSpPr>
          <p:spPr bwMode="auto">
            <a:xfrm>
              <a:off x="4427984" y="4797152"/>
              <a:ext cx="216024" cy="432048"/>
            </a:xfrm>
            <a:prstGeom prst="ellipse">
              <a:avLst/>
            </a:prstGeom>
            <a:noFill/>
            <a:ln>
              <a:solidFill>
                <a:srgbClr val="FF0000"/>
              </a:solidFill>
              <a:prstDash val="dash"/>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Rdg Vesta" pitchFamily="2" charset="0"/>
              </a:endParaRPr>
            </a:p>
          </p:txBody>
        </p:sp>
        <p:sp>
          <p:nvSpPr>
            <p:cNvPr id="11" name="Oval 10"/>
            <p:cNvSpPr/>
            <p:nvPr/>
          </p:nvSpPr>
          <p:spPr bwMode="auto">
            <a:xfrm>
              <a:off x="6156176" y="3284984"/>
              <a:ext cx="432048" cy="1008112"/>
            </a:xfrm>
            <a:prstGeom prst="ellipse">
              <a:avLst/>
            </a:prstGeom>
            <a:noFill/>
            <a:ln>
              <a:solidFill>
                <a:srgbClr val="FF0000"/>
              </a:solidFill>
              <a:prstDash val="dash"/>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Rdg Vesta" pitchFamily="2" charset="0"/>
              </a:endParaRPr>
            </a:p>
          </p:txBody>
        </p:sp>
        <p:sp>
          <p:nvSpPr>
            <p:cNvPr id="12" name="Oval 11"/>
            <p:cNvSpPr/>
            <p:nvPr/>
          </p:nvSpPr>
          <p:spPr bwMode="auto">
            <a:xfrm>
              <a:off x="4139952" y="3789040"/>
              <a:ext cx="432048" cy="1008112"/>
            </a:xfrm>
            <a:prstGeom prst="ellipse">
              <a:avLst/>
            </a:prstGeom>
            <a:noFill/>
            <a:ln>
              <a:solidFill>
                <a:srgbClr val="FF0000"/>
              </a:solidFill>
              <a:prstDash val="dash"/>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Rdg Vesta" pitchFamily="2" charset="0"/>
              </a:endParaRPr>
            </a:p>
          </p:txBody>
        </p:sp>
      </p:grpSp>
      <p:sp>
        <p:nvSpPr>
          <p:cNvPr id="14" name="Oval 13"/>
          <p:cNvSpPr/>
          <p:nvPr/>
        </p:nvSpPr>
        <p:spPr bwMode="auto">
          <a:xfrm>
            <a:off x="2339752" y="1628800"/>
            <a:ext cx="576064" cy="1512168"/>
          </a:xfrm>
          <a:prstGeom prst="ellipse">
            <a:avLst/>
          </a:prstGeom>
          <a:noFill/>
          <a:ln>
            <a:solidFill>
              <a:srgbClr val="FF0000"/>
            </a:solidFill>
            <a:prstDash val="dash"/>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Rdg Vesta" pitchFamily="2" charset="0"/>
            </a:endParaRPr>
          </a:p>
        </p:txBody>
      </p:sp>
      <p:sp>
        <p:nvSpPr>
          <p:cNvPr id="15" name="Title 1"/>
          <p:cNvSpPr>
            <a:spLocks noGrp="1"/>
          </p:cNvSpPr>
          <p:nvPr>
            <p:ph type="title"/>
          </p:nvPr>
        </p:nvSpPr>
        <p:spPr>
          <a:xfrm>
            <a:off x="467544" y="77142"/>
            <a:ext cx="6192838" cy="1143000"/>
          </a:xfrm>
        </p:spPr>
        <p:txBody>
          <a:bodyPr anchor="t"/>
          <a:lstStyle/>
          <a:p>
            <a:r>
              <a:rPr lang="en-GB" sz="3200" dirty="0">
                <a:solidFill>
                  <a:srgbClr val="C00000"/>
                </a:solidFill>
                <a:latin typeface="Effra Bold" panose="020B0604020202020204" charset="0"/>
                <a:cs typeface="Effra Bold" panose="020B0604020202020204" charset="0"/>
              </a:rPr>
              <a:t>UK dietary pattern by daily intake</a:t>
            </a:r>
            <a:br>
              <a:rPr lang="en-GB" sz="3200" dirty="0">
                <a:solidFill>
                  <a:srgbClr val="C00000"/>
                </a:solidFill>
                <a:latin typeface="Effra Bold" panose="020B0604020202020204" charset="0"/>
                <a:cs typeface="Effra Bold" panose="020B0604020202020204" charset="0"/>
              </a:rPr>
            </a:br>
            <a:r>
              <a:rPr lang="en-GB" sz="3200" dirty="0">
                <a:solidFill>
                  <a:srgbClr val="C00000"/>
                </a:solidFill>
                <a:latin typeface="Effra Bold" panose="020B0604020202020204" charset="0"/>
                <a:cs typeface="Effra Bold" panose="020B0604020202020204" charset="0"/>
              </a:rPr>
              <a:t>of dairy portions</a:t>
            </a:r>
          </a:p>
        </p:txBody>
      </p:sp>
      <p:sp>
        <p:nvSpPr>
          <p:cNvPr id="16" name="TextBox 9"/>
          <p:cNvSpPr txBox="1">
            <a:spLocks noChangeArrowheads="1"/>
          </p:cNvSpPr>
          <p:nvPr/>
        </p:nvSpPr>
        <p:spPr bwMode="auto">
          <a:xfrm>
            <a:off x="358775" y="6357938"/>
            <a:ext cx="87852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Rdg Vesta" charset="0"/>
                <a:ea typeface="ＭＳ Ｐゴシック" charset="0"/>
                <a:cs typeface="ＭＳ Ｐゴシック" charset="0"/>
              </a:defRPr>
            </a:lvl1pPr>
            <a:lvl2pPr marL="742950" indent="-285750" eaLnBrk="0" hangingPunct="0">
              <a:defRPr sz="2400">
                <a:solidFill>
                  <a:schemeClr val="tx1"/>
                </a:solidFill>
                <a:latin typeface="Rdg Vesta" charset="0"/>
                <a:ea typeface="ＭＳ Ｐゴシック" charset="0"/>
              </a:defRPr>
            </a:lvl2pPr>
            <a:lvl3pPr marL="1143000" indent="-228600" eaLnBrk="0" hangingPunct="0">
              <a:defRPr sz="2400">
                <a:solidFill>
                  <a:schemeClr val="tx1"/>
                </a:solidFill>
                <a:latin typeface="Rdg Vesta" charset="0"/>
                <a:ea typeface="ＭＳ Ｐゴシック" charset="0"/>
              </a:defRPr>
            </a:lvl3pPr>
            <a:lvl4pPr marL="1600200" indent="-228600" eaLnBrk="0" hangingPunct="0">
              <a:defRPr sz="2400">
                <a:solidFill>
                  <a:schemeClr val="tx1"/>
                </a:solidFill>
                <a:latin typeface="Rdg Vesta" charset="0"/>
                <a:ea typeface="ＭＳ Ｐゴシック" charset="0"/>
              </a:defRPr>
            </a:lvl4pPr>
            <a:lvl5pPr marL="2057400" indent="-228600" eaLnBrk="0" hangingPunct="0">
              <a:defRPr sz="2400">
                <a:solidFill>
                  <a:schemeClr val="tx1"/>
                </a:solidFill>
                <a:latin typeface="Rdg Vesta" charset="0"/>
                <a:ea typeface="ＭＳ Ｐゴシック" charset="0"/>
              </a:defRPr>
            </a:lvl5pPr>
            <a:lvl6pPr marL="2514600" indent="-228600" eaLnBrk="0" fontAlgn="base" hangingPunct="0">
              <a:spcBef>
                <a:spcPct val="0"/>
              </a:spcBef>
              <a:spcAft>
                <a:spcPct val="0"/>
              </a:spcAft>
              <a:defRPr sz="2400">
                <a:solidFill>
                  <a:schemeClr val="tx1"/>
                </a:solidFill>
                <a:latin typeface="Rdg Vesta" charset="0"/>
                <a:ea typeface="ＭＳ Ｐゴシック" charset="0"/>
              </a:defRPr>
            </a:lvl6pPr>
            <a:lvl7pPr marL="2971800" indent="-228600" eaLnBrk="0" fontAlgn="base" hangingPunct="0">
              <a:spcBef>
                <a:spcPct val="0"/>
              </a:spcBef>
              <a:spcAft>
                <a:spcPct val="0"/>
              </a:spcAft>
              <a:defRPr sz="2400">
                <a:solidFill>
                  <a:schemeClr val="tx1"/>
                </a:solidFill>
                <a:latin typeface="Rdg Vesta" charset="0"/>
                <a:ea typeface="ＭＳ Ｐゴシック" charset="0"/>
              </a:defRPr>
            </a:lvl7pPr>
            <a:lvl8pPr marL="3429000" indent="-228600" eaLnBrk="0" fontAlgn="base" hangingPunct="0">
              <a:spcBef>
                <a:spcPct val="0"/>
              </a:spcBef>
              <a:spcAft>
                <a:spcPct val="0"/>
              </a:spcAft>
              <a:defRPr sz="2400">
                <a:solidFill>
                  <a:schemeClr val="tx1"/>
                </a:solidFill>
                <a:latin typeface="Rdg Vesta" charset="0"/>
                <a:ea typeface="ＭＳ Ｐゴシック" charset="0"/>
              </a:defRPr>
            </a:lvl8pPr>
            <a:lvl9pPr marL="3886200" indent="-228600" eaLnBrk="0" fontAlgn="base" hangingPunct="0">
              <a:spcBef>
                <a:spcPct val="0"/>
              </a:spcBef>
              <a:spcAft>
                <a:spcPct val="0"/>
              </a:spcAft>
              <a:defRPr sz="2400">
                <a:solidFill>
                  <a:schemeClr val="tx1"/>
                </a:solidFill>
                <a:latin typeface="Rdg Vesta" charset="0"/>
                <a:ea typeface="ＭＳ Ｐゴシック" charset="0"/>
              </a:defRPr>
            </a:lvl9pPr>
          </a:lstStyle>
          <a:p>
            <a:pPr eaLnBrk="1" hangingPunct="1"/>
            <a:r>
              <a:rPr lang="en-GB" sz="2000" dirty="0">
                <a:latin typeface="Arial" charset="0"/>
                <a:cs typeface="Arial" charset="0"/>
              </a:rPr>
              <a:t>Modelling the current male UK adult (19-64 y) diet (NDNS 2014) </a:t>
            </a:r>
            <a:endParaRPr lang="en-US" sz="2000" dirty="0"/>
          </a:p>
        </p:txBody>
      </p:sp>
      <p:sp>
        <p:nvSpPr>
          <p:cNvPr id="2" name="TextBox 1"/>
          <p:cNvSpPr txBox="1"/>
          <p:nvPr/>
        </p:nvSpPr>
        <p:spPr>
          <a:xfrm>
            <a:off x="6372200" y="1114871"/>
            <a:ext cx="2351926" cy="307777"/>
          </a:xfrm>
          <a:prstGeom prst="rect">
            <a:avLst/>
          </a:prstGeom>
          <a:noFill/>
        </p:spPr>
        <p:txBody>
          <a:bodyPr wrap="none" rtlCol="0">
            <a:spAutoFit/>
          </a:bodyPr>
          <a:lstStyle/>
          <a:p>
            <a:r>
              <a:rPr lang="en-GB" sz="1400" b="1" dirty="0">
                <a:latin typeface="Effra Bold" panose="020B0604020202020204" charset="0"/>
                <a:cs typeface="Effra Bold" panose="020B0604020202020204" charset="0"/>
              </a:rPr>
              <a:t>Hobbs et al. under review</a:t>
            </a:r>
          </a:p>
        </p:txBody>
      </p:sp>
    </p:spTree>
    <p:extLst>
      <p:ext uri="{BB962C8B-B14F-4D97-AF65-F5344CB8AC3E}">
        <p14:creationId xmlns:p14="http://schemas.microsoft.com/office/powerpoint/2010/main" val="40018110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94" y="-106593"/>
            <a:ext cx="6192838" cy="1143000"/>
          </a:xfrm>
        </p:spPr>
        <p:txBody>
          <a:bodyPr/>
          <a:lstStyle/>
          <a:p>
            <a:r>
              <a:rPr lang="en-GB" dirty="0">
                <a:solidFill>
                  <a:srgbClr val="C00000"/>
                </a:solidFill>
                <a:latin typeface="Effra Bold" panose="020B0604020202020204" charset="0"/>
                <a:cs typeface="Effra Bold" panose="020B0604020202020204" charset="0"/>
              </a:rPr>
              <a:t>Greenhouse gas </a:t>
            </a:r>
            <a:r>
              <a:rPr lang="en-GB" dirty="0" err="1">
                <a:solidFill>
                  <a:srgbClr val="C00000"/>
                </a:solidFill>
                <a:latin typeface="Effra Bold" panose="020B0604020202020204" charset="0"/>
                <a:cs typeface="Effra Bold" panose="020B0604020202020204" charset="0"/>
              </a:rPr>
              <a:t>eq</a:t>
            </a:r>
            <a:r>
              <a:rPr lang="en-GB" dirty="0">
                <a:solidFill>
                  <a:srgbClr val="C00000"/>
                </a:solidFill>
                <a:latin typeface="Effra Bold" panose="020B0604020202020204" charset="0"/>
                <a:cs typeface="Effra Bold" panose="020B0604020202020204" charset="0"/>
              </a:rPr>
              <a:t>/unit nutrients</a:t>
            </a:r>
          </a:p>
        </p:txBody>
      </p:sp>
      <p:sp>
        <p:nvSpPr>
          <p:cNvPr id="3" name="Slide Number Placeholder 2"/>
          <p:cNvSpPr>
            <a:spLocks noGrp="1"/>
          </p:cNvSpPr>
          <p:nvPr>
            <p:ph type="sldNum" sz="quarter" idx="10"/>
          </p:nvPr>
        </p:nvSpPr>
        <p:spPr/>
        <p:txBody>
          <a:bodyPr/>
          <a:lstStyle/>
          <a:p>
            <a:pPr>
              <a:defRPr/>
            </a:pPr>
            <a:fld id="{11E4944C-41BF-427F-8A81-F1F58701C9F6}" type="slidenum">
              <a:rPr lang="en-US" smtClean="0"/>
              <a:pPr>
                <a:defRPr/>
              </a:pPr>
              <a:t>24</a:t>
            </a:fld>
            <a:endParaRPr lang="en-US" dirty="0"/>
          </a:p>
        </p:txBody>
      </p:sp>
      <p:pic>
        <p:nvPicPr>
          <p:cNvPr id="5" name="Picture 4"/>
          <p:cNvPicPr>
            <a:picLocks noChangeAspect="1"/>
          </p:cNvPicPr>
          <p:nvPr/>
        </p:nvPicPr>
        <p:blipFill>
          <a:blip r:embed="rId2"/>
          <a:stretch>
            <a:fillRect/>
          </a:stretch>
        </p:blipFill>
        <p:spPr>
          <a:xfrm>
            <a:off x="851126" y="1604963"/>
            <a:ext cx="7476445" cy="4914900"/>
          </a:xfrm>
          <a:prstGeom prst="rect">
            <a:avLst/>
          </a:prstGeom>
        </p:spPr>
      </p:pic>
      <p:sp>
        <p:nvSpPr>
          <p:cNvPr id="6" name="TextBox 5"/>
          <p:cNvSpPr txBox="1"/>
          <p:nvPr/>
        </p:nvSpPr>
        <p:spPr>
          <a:xfrm>
            <a:off x="6396787" y="1297186"/>
            <a:ext cx="2351926" cy="307777"/>
          </a:xfrm>
          <a:prstGeom prst="rect">
            <a:avLst/>
          </a:prstGeom>
          <a:noFill/>
        </p:spPr>
        <p:txBody>
          <a:bodyPr wrap="none" rtlCol="0">
            <a:spAutoFit/>
          </a:bodyPr>
          <a:lstStyle/>
          <a:p>
            <a:r>
              <a:rPr lang="en-GB" sz="1400" b="1" dirty="0">
                <a:latin typeface="Effra Bold" panose="020B0604020202020204" charset="0"/>
                <a:cs typeface="Effra Bold" panose="020B0604020202020204" charset="0"/>
              </a:rPr>
              <a:t>Hobbs et al. under review</a:t>
            </a:r>
          </a:p>
        </p:txBody>
      </p:sp>
    </p:spTree>
    <p:extLst>
      <p:ext uri="{BB962C8B-B14F-4D97-AF65-F5344CB8AC3E}">
        <p14:creationId xmlns:p14="http://schemas.microsoft.com/office/powerpoint/2010/main" val="61255305"/>
      </p:ext>
    </p:extLst>
  </p:cSld>
  <p:clrMapOvr>
    <a:masterClrMapping/>
  </p:clrMapOvr>
  <p:transition spd="slow">
    <p:strips/>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588963"/>
            <a:ext cx="6192838" cy="1143000"/>
          </a:xfrm>
        </p:spPr>
        <p:txBody>
          <a:bodyPr/>
          <a:lstStyle/>
          <a:p>
            <a:pPr lvl="0" eaLnBrk="1" hangingPunct="1">
              <a:defRPr/>
            </a:pPr>
            <a:r>
              <a:rPr lang="en-GB" sz="3200" b="1" dirty="0">
                <a:solidFill>
                  <a:srgbClr val="CC0000"/>
                </a:solidFill>
                <a:latin typeface="Effra Bold"/>
              </a:rPr>
              <a:t>Recent meta-analyses of </a:t>
            </a:r>
            <a:br>
              <a:rPr lang="en-GB" sz="3200" b="1" dirty="0">
                <a:solidFill>
                  <a:srgbClr val="CC0000"/>
                </a:solidFill>
                <a:latin typeface="Effra Bold"/>
              </a:rPr>
            </a:br>
            <a:r>
              <a:rPr lang="en-GB" sz="3200" b="1" dirty="0">
                <a:solidFill>
                  <a:srgbClr val="CC0000"/>
                </a:solidFill>
                <a:latin typeface="Effra Bold"/>
              </a:rPr>
              <a:t>prospective studies on dairy</a:t>
            </a:r>
            <a:br>
              <a:rPr lang="en-GB" sz="3200" b="1" dirty="0">
                <a:solidFill>
                  <a:srgbClr val="CC0000"/>
                </a:solidFill>
                <a:latin typeface="Effra Bold"/>
              </a:rPr>
            </a:br>
            <a:r>
              <a:rPr lang="en-GB" sz="3200" dirty="0">
                <a:solidFill>
                  <a:srgbClr val="CC0000"/>
                </a:solidFill>
                <a:latin typeface="Effra Bold"/>
              </a:rPr>
              <a:t>and cardiometabolic diseases</a:t>
            </a:r>
            <a:endParaRPr lang="en-GB" sz="3200" b="1" dirty="0">
              <a:solidFill>
                <a:srgbClr val="CC0000"/>
              </a:solidFill>
              <a:latin typeface="Effra Bold"/>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77074738"/>
              </p:ext>
            </p:extLst>
          </p:nvPr>
        </p:nvGraphicFramePr>
        <p:xfrm>
          <a:off x="550933" y="1969969"/>
          <a:ext cx="7931154" cy="4512206"/>
        </p:xfrm>
        <a:graphic>
          <a:graphicData uri="http://schemas.openxmlformats.org/drawingml/2006/table">
            <a:tbl>
              <a:tblPr firstRow="1" bandRow="1">
                <a:tableStyleId>{5C22544A-7EE6-4342-B048-85BDC9FD1C3A}</a:tableStyleId>
              </a:tblPr>
              <a:tblGrid>
                <a:gridCol w="1896068">
                  <a:extLst>
                    <a:ext uri="{9D8B030D-6E8A-4147-A177-3AD203B41FA5}">
                      <a16:colId xmlns:a16="http://schemas.microsoft.com/office/drawing/2014/main" val="20000"/>
                    </a:ext>
                  </a:extLst>
                </a:gridCol>
                <a:gridCol w="1660977">
                  <a:extLst>
                    <a:ext uri="{9D8B030D-6E8A-4147-A177-3AD203B41FA5}">
                      <a16:colId xmlns:a16="http://schemas.microsoft.com/office/drawing/2014/main" val="20001"/>
                    </a:ext>
                  </a:extLst>
                </a:gridCol>
                <a:gridCol w="2125210">
                  <a:extLst>
                    <a:ext uri="{9D8B030D-6E8A-4147-A177-3AD203B41FA5}">
                      <a16:colId xmlns:a16="http://schemas.microsoft.com/office/drawing/2014/main" val="20002"/>
                    </a:ext>
                  </a:extLst>
                </a:gridCol>
                <a:gridCol w="2248899">
                  <a:extLst>
                    <a:ext uri="{9D8B030D-6E8A-4147-A177-3AD203B41FA5}">
                      <a16:colId xmlns:a16="http://schemas.microsoft.com/office/drawing/2014/main" val="20003"/>
                    </a:ext>
                  </a:extLst>
                </a:gridCol>
              </a:tblGrid>
              <a:tr h="490495">
                <a:tc>
                  <a:txBody>
                    <a:bodyPr/>
                    <a:lstStyle/>
                    <a:p>
                      <a:r>
                        <a:rPr lang="en-GB" sz="2000" dirty="0"/>
                        <a:t>Dairy</a:t>
                      </a:r>
                    </a:p>
                  </a:txBody>
                  <a:tcPr/>
                </a:tc>
                <a:tc>
                  <a:txBody>
                    <a:bodyPr/>
                    <a:lstStyle/>
                    <a:p>
                      <a:r>
                        <a:rPr lang="en-GB" sz="2000" dirty="0"/>
                        <a:t>Outcome</a:t>
                      </a:r>
                    </a:p>
                  </a:txBody>
                  <a:tcPr/>
                </a:tc>
                <a:tc>
                  <a:txBody>
                    <a:bodyPr/>
                    <a:lstStyle/>
                    <a:p>
                      <a:r>
                        <a:rPr lang="en-GB" sz="2000" dirty="0"/>
                        <a:t>RR (95% CI)</a:t>
                      </a:r>
                    </a:p>
                  </a:txBody>
                  <a:tcPr/>
                </a:tc>
                <a:tc>
                  <a:txBody>
                    <a:bodyPr/>
                    <a:lstStyle/>
                    <a:p>
                      <a:r>
                        <a:rPr lang="en-GB" sz="2000" dirty="0"/>
                        <a:t>Ref</a:t>
                      </a:r>
                    </a:p>
                  </a:txBody>
                  <a:tcPr/>
                </a:tc>
                <a:extLst>
                  <a:ext uri="{0D108BD9-81ED-4DB2-BD59-A6C34878D82A}">
                    <a16:rowId xmlns:a16="http://schemas.microsoft.com/office/drawing/2014/main" val="10000"/>
                  </a:ext>
                </a:extLst>
              </a:tr>
              <a:tr h="766805">
                <a:tc>
                  <a:txBody>
                    <a:bodyPr/>
                    <a:lstStyle/>
                    <a:p>
                      <a:r>
                        <a:rPr lang="en-GB" sz="2000" dirty="0"/>
                        <a:t>Milk</a:t>
                      </a:r>
                    </a:p>
                  </a:txBody>
                  <a:tcPr/>
                </a:tc>
                <a:tc>
                  <a:txBody>
                    <a:bodyPr/>
                    <a:lstStyle/>
                    <a:p>
                      <a:r>
                        <a:rPr lang="en-GB" sz="2000" dirty="0"/>
                        <a:t>A</a:t>
                      </a:r>
                      <a:r>
                        <a:rPr lang="en-GB" sz="2000" baseline="0" dirty="0"/>
                        <a:t>C  mortality</a:t>
                      </a:r>
                      <a:endParaRPr lang="en-GB" sz="2000" dirty="0"/>
                    </a:p>
                  </a:txBody>
                  <a:tcPr/>
                </a:tc>
                <a:tc>
                  <a:txBody>
                    <a:bodyPr/>
                    <a:lstStyle/>
                    <a:p>
                      <a:r>
                        <a:rPr lang="en-GB" sz="2000" dirty="0"/>
                        <a:t>1.00 (0.93-1.07)</a:t>
                      </a:r>
                    </a:p>
                  </a:txBody>
                  <a:tcPr/>
                </a:tc>
                <a:tc>
                  <a:txBody>
                    <a:bodyPr/>
                    <a:lstStyle/>
                    <a:p>
                      <a:r>
                        <a:rPr lang="en-GB" sz="1600" b="1" dirty="0"/>
                        <a:t>Guo et al., 2017</a:t>
                      </a:r>
                    </a:p>
                  </a:txBody>
                  <a:tcPr/>
                </a:tc>
                <a:extLst>
                  <a:ext uri="{0D108BD9-81ED-4DB2-BD59-A6C34878D82A}">
                    <a16:rowId xmlns:a16="http://schemas.microsoft.com/office/drawing/2014/main" val="10001"/>
                  </a:ext>
                </a:extLst>
              </a:tr>
              <a:tr h="642028">
                <a:tc>
                  <a:txBody>
                    <a:bodyPr/>
                    <a:lstStyle/>
                    <a:p>
                      <a:r>
                        <a:rPr lang="en-GB" sz="2000" dirty="0"/>
                        <a:t>Milk</a:t>
                      </a:r>
                    </a:p>
                  </a:txBody>
                  <a:tcPr/>
                </a:tc>
                <a:tc>
                  <a:txBody>
                    <a:bodyPr/>
                    <a:lstStyle/>
                    <a:p>
                      <a:r>
                        <a:rPr lang="en-GB" sz="2000" dirty="0"/>
                        <a:t>CVD</a:t>
                      </a:r>
                    </a:p>
                  </a:txBody>
                  <a:tcPr/>
                </a:tc>
                <a:tc>
                  <a:txBody>
                    <a:bodyPr/>
                    <a:lstStyle/>
                    <a:p>
                      <a:r>
                        <a:rPr lang="en-GB" sz="2000" dirty="0"/>
                        <a:t>1.01 (0.93-1.10)</a:t>
                      </a:r>
                    </a:p>
                  </a:txBody>
                  <a:tcPr/>
                </a:tc>
                <a:tc>
                  <a:txBody>
                    <a:bodyPr/>
                    <a:lstStyle/>
                    <a:p>
                      <a:r>
                        <a:rPr lang="en-GB" sz="1600" b="1" dirty="0"/>
                        <a:t>Guo et</a:t>
                      </a:r>
                      <a:r>
                        <a:rPr lang="en-GB" sz="1600" b="1" baseline="0" dirty="0"/>
                        <a:t> al.,  2017</a:t>
                      </a:r>
                      <a:endParaRPr lang="en-GB" sz="1600" b="1" dirty="0"/>
                    </a:p>
                  </a:txBody>
                  <a:tcPr/>
                </a:tc>
                <a:extLst>
                  <a:ext uri="{0D108BD9-81ED-4DB2-BD59-A6C34878D82A}">
                    <a16:rowId xmlns:a16="http://schemas.microsoft.com/office/drawing/2014/main" val="10002"/>
                  </a:ext>
                </a:extLst>
              </a:tr>
              <a:tr h="588688">
                <a:tc>
                  <a:txBody>
                    <a:bodyPr/>
                    <a:lstStyle/>
                    <a:p>
                      <a:r>
                        <a:rPr lang="en-GB" sz="2000" dirty="0"/>
                        <a:t>Cheese</a:t>
                      </a:r>
                    </a:p>
                  </a:txBody>
                  <a:tcPr/>
                </a:tc>
                <a:tc>
                  <a:txBody>
                    <a:bodyPr/>
                    <a:lstStyle/>
                    <a:p>
                      <a:r>
                        <a:rPr lang="en-GB" sz="2000" dirty="0"/>
                        <a:t>CVD</a:t>
                      </a:r>
                    </a:p>
                  </a:txBody>
                  <a:tcPr/>
                </a:tc>
                <a:tc>
                  <a:txBody>
                    <a:bodyPr/>
                    <a:lstStyle/>
                    <a:p>
                      <a:r>
                        <a:rPr lang="en-GB" sz="2000" b="1" dirty="0">
                          <a:solidFill>
                            <a:srgbClr val="FF0000"/>
                          </a:solidFill>
                        </a:rPr>
                        <a:t>0.98</a:t>
                      </a:r>
                      <a:r>
                        <a:rPr lang="en-GB" sz="2000" baseline="0" dirty="0"/>
                        <a:t> (0.95-1.00)</a:t>
                      </a:r>
                      <a:endParaRPr lang="en-GB" sz="2000" dirty="0"/>
                    </a:p>
                  </a:txBody>
                  <a:tcPr/>
                </a:tc>
                <a:tc>
                  <a:txBody>
                    <a:bodyPr/>
                    <a:lstStyle/>
                    <a:p>
                      <a:r>
                        <a:rPr lang="en-GB" sz="1600" b="1" dirty="0"/>
                        <a:t>Guo et al.,</a:t>
                      </a:r>
                      <a:r>
                        <a:rPr lang="en-GB" sz="1600" b="1" baseline="0" dirty="0"/>
                        <a:t> 2017</a:t>
                      </a:r>
                      <a:endParaRPr lang="en-GB" sz="1600" b="1" dirty="0"/>
                    </a:p>
                  </a:txBody>
                  <a:tcPr/>
                </a:tc>
                <a:extLst>
                  <a:ext uri="{0D108BD9-81ED-4DB2-BD59-A6C34878D82A}">
                    <a16:rowId xmlns:a16="http://schemas.microsoft.com/office/drawing/2014/main" val="10003"/>
                  </a:ext>
                </a:extLst>
              </a:tr>
              <a:tr h="663935">
                <a:tc>
                  <a:txBody>
                    <a:bodyPr/>
                    <a:lstStyle/>
                    <a:p>
                      <a:r>
                        <a:rPr lang="en-GB" sz="2000" dirty="0"/>
                        <a:t>Milk</a:t>
                      </a:r>
                    </a:p>
                  </a:txBody>
                  <a:tcPr/>
                </a:tc>
                <a:tc>
                  <a:txBody>
                    <a:bodyPr/>
                    <a:lstStyle/>
                    <a:p>
                      <a:r>
                        <a:rPr lang="en-GB" sz="2000" dirty="0"/>
                        <a:t>Stroke</a:t>
                      </a:r>
                    </a:p>
                  </a:txBody>
                  <a:tcPr/>
                </a:tc>
                <a:tc>
                  <a:txBody>
                    <a:bodyPr/>
                    <a:lstStyle/>
                    <a:p>
                      <a:r>
                        <a:rPr lang="en-GB" sz="2000" b="1" dirty="0">
                          <a:solidFill>
                            <a:srgbClr val="FF0000"/>
                          </a:solidFill>
                        </a:rPr>
                        <a:t>0.93</a:t>
                      </a:r>
                      <a:r>
                        <a:rPr lang="en-GB" sz="2000" dirty="0"/>
                        <a:t> (0.88-0.98)</a:t>
                      </a:r>
                    </a:p>
                  </a:txBody>
                  <a:tcPr/>
                </a:tc>
                <a:tc>
                  <a:txBody>
                    <a:bodyPr/>
                    <a:lstStyle/>
                    <a:p>
                      <a:r>
                        <a:rPr lang="en-GB" sz="1600" b="1" dirty="0"/>
                        <a:t>De </a:t>
                      </a:r>
                      <a:r>
                        <a:rPr lang="en-GB" sz="1600" b="1" dirty="0" err="1"/>
                        <a:t>Goede</a:t>
                      </a:r>
                      <a:r>
                        <a:rPr lang="en-GB" sz="1600" b="1" dirty="0"/>
                        <a:t> et al., 2016</a:t>
                      </a:r>
                    </a:p>
                  </a:txBody>
                  <a:tcPr/>
                </a:tc>
                <a:extLst>
                  <a:ext uri="{0D108BD9-81ED-4DB2-BD59-A6C34878D82A}">
                    <a16:rowId xmlns:a16="http://schemas.microsoft.com/office/drawing/2014/main" val="10004"/>
                  </a:ext>
                </a:extLst>
              </a:tr>
              <a:tr h="663935">
                <a:tc>
                  <a:txBody>
                    <a:bodyPr/>
                    <a:lstStyle/>
                    <a:p>
                      <a:r>
                        <a:rPr lang="en-GB" sz="2000" dirty="0"/>
                        <a:t>Cheese /40 g/d</a:t>
                      </a:r>
                    </a:p>
                  </a:txBody>
                  <a:tcPr/>
                </a:tc>
                <a:tc>
                  <a:txBody>
                    <a:bodyPr/>
                    <a:lstStyle/>
                    <a:p>
                      <a:r>
                        <a:rPr lang="en-GB" sz="2000" dirty="0"/>
                        <a:t>Stroke</a:t>
                      </a:r>
                    </a:p>
                  </a:txBody>
                  <a:tcPr/>
                </a:tc>
                <a:tc>
                  <a:txBody>
                    <a:bodyPr/>
                    <a:lstStyle/>
                    <a:p>
                      <a:r>
                        <a:rPr lang="en-GB" sz="2000" dirty="0"/>
                        <a:t>0.97 (0.94-1.01)</a:t>
                      </a:r>
                    </a:p>
                  </a:txBody>
                  <a:tcPr/>
                </a:tc>
                <a:tc>
                  <a:txBody>
                    <a:bodyPr/>
                    <a:lstStyle/>
                    <a:p>
                      <a:r>
                        <a:rPr lang="en-GB" sz="1600" b="1" dirty="0"/>
                        <a:t>De </a:t>
                      </a:r>
                      <a:r>
                        <a:rPr lang="en-GB" sz="1600" b="1" dirty="0" err="1"/>
                        <a:t>Goede</a:t>
                      </a:r>
                      <a:r>
                        <a:rPr lang="en-GB" sz="1600" b="1" dirty="0"/>
                        <a:t> et</a:t>
                      </a:r>
                      <a:r>
                        <a:rPr lang="en-GB" sz="1600" b="1" baseline="0" dirty="0"/>
                        <a:t> al., 2016</a:t>
                      </a:r>
                      <a:endParaRPr lang="en-GB" sz="1600" b="1" dirty="0"/>
                    </a:p>
                  </a:txBody>
                  <a:tcPr/>
                </a:tc>
                <a:extLst>
                  <a:ext uri="{0D108BD9-81ED-4DB2-BD59-A6C34878D82A}">
                    <a16:rowId xmlns:a16="http://schemas.microsoft.com/office/drawing/2014/main" val="10005"/>
                  </a:ext>
                </a:extLst>
              </a:tr>
              <a:tr h="696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t>Yoghurt/80g/d</a:t>
                      </a:r>
                    </a:p>
                  </a:txBody>
                  <a:tcPr/>
                </a:tc>
                <a:tc>
                  <a:txBody>
                    <a:bodyPr/>
                    <a:lstStyle/>
                    <a:p>
                      <a:r>
                        <a:rPr lang="en-GB" sz="2000" dirty="0"/>
                        <a:t>Diabetes</a:t>
                      </a:r>
                    </a:p>
                  </a:txBody>
                  <a:tcPr/>
                </a:tc>
                <a:tc>
                  <a:txBody>
                    <a:bodyPr/>
                    <a:lstStyle/>
                    <a:p>
                      <a:r>
                        <a:rPr lang="en-GB" sz="2000" b="1" dirty="0">
                          <a:solidFill>
                            <a:srgbClr val="FF0000"/>
                          </a:solidFill>
                        </a:rPr>
                        <a:t>0.86</a:t>
                      </a:r>
                      <a:r>
                        <a:rPr lang="en-GB" sz="2000" dirty="0"/>
                        <a:t> (0.83-0.90)</a:t>
                      </a:r>
                    </a:p>
                  </a:txBody>
                  <a:tcPr/>
                </a:tc>
                <a:tc>
                  <a:txBody>
                    <a:bodyPr/>
                    <a:lstStyle/>
                    <a:p>
                      <a:r>
                        <a:rPr lang="en-GB" sz="1600" b="1" dirty="0"/>
                        <a:t>Gijsbers et al., 2016</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38336191"/>
      </p:ext>
    </p:extLst>
  </p:cSld>
  <p:clrMapOvr>
    <a:masterClrMapping/>
  </p:clrMapOvr>
  <p:transition spd="slow">
    <p:strips/>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0" y="0"/>
            <a:ext cx="9180512" cy="6858000"/>
          </a:xfrm>
          <a:prstGeom prst="rect">
            <a:avLst/>
          </a:prstGeom>
          <a:solidFill>
            <a:srgbClr val="FFFFFF"/>
          </a:solidFill>
          <a:ln>
            <a:noFill/>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Rdg Vesta" pitchFamily="2" charset="0"/>
            </a:endParaRPr>
          </a:p>
        </p:txBody>
      </p:sp>
      <p:sp>
        <p:nvSpPr>
          <p:cNvPr id="3" name="Slide Number Placeholder 2"/>
          <p:cNvSpPr>
            <a:spLocks noGrp="1"/>
          </p:cNvSpPr>
          <p:nvPr>
            <p:ph type="sldNum" sz="quarter" idx="4294967295"/>
          </p:nvPr>
        </p:nvSpPr>
        <p:spPr>
          <a:xfrm>
            <a:off x="8122294" y="6512866"/>
            <a:ext cx="676275" cy="476250"/>
          </a:xfrm>
          <a:prstGeom prst="rect">
            <a:avLst/>
          </a:prstGeom>
        </p:spPr>
        <p:txBody>
          <a:bodyPr/>
          <a:lstStyle/>
          <a:p>
            <a:pPr>
              <a:defRPr/>
            </a:pPr>
            <a:fld id="{26F85060-5BAC-429B-BAD4-A71F500DB329}" type="slidenum">
              <a:rPr lang="en-GB" altLang="en-US" smtClean="0"/>
              <a:pPr>
                <a:defRPr/>
              </a:pPr>
              <a:t>26</a:t>
            </a:fld>
            <a:endParaRPr lang="en-GB" altLang="en-US"/>
          </a:p>
        </p:txBody>
      </p:sp>
      <p:pic>
        <p:nvPicPr>
          <p:cNvPr id="20" name="Picture 2" descr="reading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5656" y="260648"/>
            <a:ext cx="1313746" cy="53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Rectangle 22"/>
          <p:cNvSpPr/>
          <p:nvPr/>
        </p:nvSpPr>
        <p:spPr bwMode="auto">
          <a:xfrm>
            <a:off x="3347864" y="3823461"/>
            <a:ext cx="627738" cy="54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Rdg Vesta" pitchFamily="2" charset="0"/>
            </a:endParaRPr>
          </a:p>
        </p:txBody>
      </p:sp>
      <p:sp>
        <p:nvSpPr>
          <p:cNvPr id="24" name="Rectangle 23"/>
          <p:cNvSpPr/>
          <p:nvPr/>
        </p:nvSpPr>
        <p:spPr bwMode="auto">
          <a:xfrm>
            <a:off x="3275856" y="3823461"/>
            <a:ext cx="699746" cy="41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Rdg Vesta" pitchFamily="2" charset="0"/>
            </a:endParaRPr>
          </a:p>
        </p:txBody>
      </p:sp>
      <p:sp>
        <p:nvSpPr>
          <p:cNvPr id="7" name="Rectangle 20"/>
          <p:cNvSpPr/>
          <p:nvPr/>
        </p:nvSpPr>
        <p:spPr>
          <a:xfrm>
            <a:off x="580775" y="759758"/>
            <a:ext cx="2903552" cy="400110"/>
          </a:xfrm>
          <a:prstGeom prst="rect">
            <a:avLst/>
          </a:prstGeom>
        </p:spPr>
        <p:txBody>
          <a:bodyPr wrap="none">
            <a:spAutoFit/>
          </a:bodyPr>
          <a:lstStyle/>
          <a:p>
            <a:pPr algn="ctr">
              <a:defRPr/>
            </a:pPr>
            <a:r>
              <a:rPr lang="en-GB" sz="2000" b="1" dirty="0">
                <a:solidFill>
                  <a:srgbClr val="CC0000"/>
                </a:solidFill>
                <a:latin typeface="Arial" panose="020B0604020202020204" pitchFamily="34" charset="0"/>
                <a:cs typeface="Arial" panose="020B0604020202020204" pitchFamily="34" charset="0"/>
              </a:rPr>
              <a:t>Peripheral</a:t>
            </a:r>
            <a:r>
              <a:rPr lang="hu-HU" sz="2000" b="1" dirty="0">
                <a:solidFill>
                  <a:srgbClr val="CC0000"/>
                </a:solidFill>
                <a:latin typeface="Arial" panose="020B0604020202020204" pitchFamily="34" charset="0"/>
                <a:cs typeface="Arial" panose="020B0604020202020204" pitchFamily="34" charset="0"/>
              </a:rPr>
              <a:t> SBP &amp; DBP</a:t>
            </a:r>
            <a:endParaRPr lang="en-IE" sz="2000" b="1" dirty="0">
              <a:solidFill>
                <a:srgbClr val="CC0000"/>
              </a:solidFill>
              <a:latin typeface="Arial" panose="020B0604020202020204" pitchFamily="34" charset="0"/>
              <a:cs typeface="Arial" panose="020B0604020202020204" pitchFamily="34" charset="0"/>
            </a:endParaRPr>
          </a:p>
        </p:txBody>
      </p:sp>
      <p:sp>
        <p:nvSpPr>
          <p:cNvPr id="11" name="Szövegdoboz 10"/>
          <p:cNvSpPr txBox="1"/>
          <p:nvPr/>
        </p:nvSpPr>
        <p:spPr>
          <a:xfrm>
            <a:off x="5168398" y="2100027"/>
            <a:ext cx="3739800" cy="1138773"/>
          </a:xfrm>
          <a:prstGeom prst="rect">
            <a:avLst/>
          </a:prstGeom>
          <a:noFill/>
        </p:spPr>
        <p:txBody>
          <a:bodyPr wrap="square" rtlCol="0">
            <a:spAutoFit/>
          </a:bodyPr>
          <a:lstStyle/>
          <a:p>
            <a:pPr algn="ctr"/>
            <a:r>
              <a:rPr lang="en-US" sz="1400" i="1" dirty="0"/>
              <a:t>Overall treatment effect for C_SBP p=0.010,</a:t>
            </a:r>
          </a:p>
          <a:p>
            <a:pPr algn="ctr"/>
            <a:r>
              <a:rPr lang="en-US" sz="1400" i="1" dirty="0"/>
              <a:t>Overall treatment effect for C_DP p=0.094,</a:t>
            </a:r>
          </a:p>
          <a:p>
            <a:pPr algn="ctr"/>
            <a:r>
              <a:rPr lang="en-US" sz="1400" i="1" dirty="0"/>
              <a:t>Overall treatment effect for </a:t>
            </a:r>
            <a:r>
              <a:rPr lang="en-US" sz="1400" i="1" dirty="0" err="1"/>
              <a:t>C_MeanP</a:t>
            </a:r>
            <a:r>
              <a:rPr lang="en-US" sz="1400" i="1" dirty="0"/>
              <a:t> p=0.024</a:t>
            </a:r>
          </a:p>
          <a:p>
            <a:pPr algn="ctr"/>
            <a:endParaRPr lang="en-US" sz="1200" i="1" dirty="0"/>
          </a:p>
          <a:p>
            <a:pPr algn="ctr"/>
            <a:r>
              <a:rPr lang="en-US" sz="1400" i="1" dirty="0"/>
              <a:t>n=38, Means ± SEM</a:t>
            </a:r>
            <a:endParaRPr lang="hu-HU" sz="1400" i="1" dirty="0"/>
          </a:p>
        </p:txBody>
      </p:sp>
      <p:sp>
        <p:nvSpPr>
          <p:cNvPr id="13" name="Szövegdoboz 12"/>
          <p:cNvSpPr txBox="1"/>
          <p:nvPr/>
        </p:nvSpPr>
        <p:spPr>
          <a:xfrm>
            <a:off x="0" y="1340768"/>
            <a:ext cx="353943" cy="1892826"/>
          </a:xfrm>
          <a:prstGeom prst="rect">
            <a:avLst/>
          </a:prstGeom>
          <a:noFill/>
        </p:spPr>
        <p:txBody>
          <a:bodyPr vert="vert270" wrap="square" rtlCol="0">
            <a:spAutoFit/>
          </a:bodyPr>
          <a:lstStyle/>
          <a:p>
            <a:pPr algn="ctr"/>
            <a:r>
              <a:rPr lang="hu-HU" sz="1100" b="1" dirty="0" err="1"/>
              <a:t>mmHg</a:t>
            </a:r>
            <a:endParaRPr lang="hu-HU" sz="1100" b="1" dirty="0"/>
          </a:p>
        </p:txBody>
      </p:sp>
      <p:sp>
        <p:nvSpPr>
          <p:cNvPr id="14" name="Szövegdoboz 13"/>
          <p:cNvSpPr txBox="1"/>
          <p:nvPr/>
        </p:nvSpPr>
        <p:spPr>
          <a:xfrm>
            <a:off x="3930025" y="4365104"/>
            <a:ext cx="353943" cy="1892826"/>
          </a:xfrm>
          <a:prstGeom prst="rect">
            <a:avLst/>
          </a:prstGeom>
          <a:noFill/>
        </p:spPr>
        <p:txBody>
          <a:bodyPr vert="vert270" wrap="square" rtlCol="0">
            <a:spAutoFit/>
          </a:bodyPr>
          <a:lstStyle/>
          <a:p>
            <a:pPr algn="ctr"/>
            <a:r>
              <a:rPr lang="hu-HU" sz="1100" b="1" dirty="0" err="1"/>
              <a:t>mmHg</a:t>
            </a:r>
            <a:endParaRPr lang="hu-HU" sz="1100" b="1" dirty="0"/>
          </a:p>
        </p:txBody>
      </p:sp>
      <p:graphicFrame>
        <p:nvGraphicFramePr>
          <p:cNvPr id="10" name="Chart 7"/>
          <p:cNvGraphicFramePr>
            <a:graphicFrameLocks/>
          </p:cNvGraphicFramePr>
          <p:nvPr>
            <p:extLst/>
          </p:nvPr>
        </p:nvGraphicFramePr>
        <p:xfrm>
          <a:off x="4312919" y="4002648"/>
          <a:ext cx="4896544" cy="2952077"/>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Csoportba foglalás 1"/>
          <p:cNvGrpSpPr/>
          <p:nvPr/>
        </p:nvGrpSpPr>
        <p:grpSpPr>
          <a:xfrm>
            <a:off x="5096389" y="3698201"/>
            <a:ext cx="2419361" cy="637898"/>
            <a:chOff x="2051720" y="908720"/>
            <a:chExt cx="3600400" cy="951694"/>
          </a:xfrm>
        </p:grpSpPr>
        <p:cxnSp>
          <p:nvCxnSpPr>
            <p:cNvPr id="15" name="Egyenes összekötő 14"/>
            <p:cNvCxnSpPr/>
            <p:nvPr/>
          </p:nvCxnSpPr>
          <p:spPr bwMode="auto">
            <a:xfrm flipV="1">
              <a:off x="2051720" y="908720"/>
              <a:ext cx="0" cy="951694"/>
            </a:xfrm>
            <a:prstGeom prst="line">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 name="Egyenes összekötő 15"/>
            <p:cNvCxnSpPr/>
            <p:nvPr/>
          </p:nvCxnSpPr>
          <p:spPr bwMode="auto">
            <a:xfrm flipV="1">
              <a:off x="5652120" y="908720"/>
              <a:ext cx="0" cy="4038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Egyenes összekötő 16"/>
            <p:cNvCxnSpPr/>
            <p:nvPr/>
          </p:nvCxnSpPr>
          <p:spPr bwMode="auto">
            <a:xfrm>
              <a:off x="2051720" y="908720"/>
              <a:ext cx="3600400" cy="0"/>
            </a:xfrm>
            <a:prstGeom prst="line">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18" name="Szövegdoboz 17"/>
          <p:cNvSpPr txBox="1"/>
          <p:nvPr/>
        </p:nvSpPr>
        <p:spPr>
          <a:xfrm>
            <a:off x="5549985" y="3357242"/>
            <a:ext cx="1512168" cy="307777"/>
          </a:xfrm>
          <a:prstGeom prst="rect">
            <a:avLst/>
          </a:prstGeom>
          <a:noFill/>
        </p:spPr>
        <p:txBody>
          <a:bodyPr wrap="square" rtlCol="0">
            <a:spAutoFit/>
          </a:bodyPr>
          <a:lstStyle/>
          <a:p>
            <a:pPr algn="ctr"/>
            <a:r>
              <a:rPr lang="en-US" sz="1400" i="1" dirty="0"/>
              <a:t> p=0.004</a:t>
            </a:r>
            <a:endParaRPr lang="hu-HU" sz="1400" i="1" dirty="0"/>
          </a:p>
        </p:txBody>
      </p:sp>
      <p:grpSp>
        <p:nvGrpSpPr>
          <p:cNvPr id="21" name="Csoportba foglalás 20"/>
          <p:cNvGrpSpPr/>
          <p:nvPr/>
        </p:nvGrpSpPr>
        <p:grpSpPr>
          <a:xfrm>
            <a:off x="5168398" y="4023872"/>
            <a:ext cx="1209680" cy="637898"/>
            <a:chOff x="2051720" y="908720"/>
            <a:chExt cx="3600400" cy="951694"/>
          </a:xfrm>
        </p:grpSpPr>
        <p:cxnSp>
          <p:nvCxnSpPr>
            <p:cNvPr id="22" name="Egyenes összekötő 21"/>
            <p:cNvCxnSpPr/>
            <p:nvPr/>
          </p:nvCxnSpPr>
          <p:spPr bwMode="auto">
            <a:xfrm flipV="1">
              <a:off x="2051720" y="908720"/>
              <a:ext cx="0" cy="951694"/>
            </a:xfrm>
            <a:prstGeom prst="line">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Egyenes összekötő 24"/>
            <p:cNvCxnSpPr/>
            <p:nvPr/>
          </p:nvCxnSpPr>
          <p:spPr bwMode="auto">
            <a:xfrm flipV="1">
              <a:off x="5652120" y="908720"/>
              <a:ext cx="0" cy="4038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6" name="Egyenes összekötő 25"/>
            <p:cNvCxnSpPr/>
            <p:nvPr/>
          </p:nvCxnSpPr>
          <p:spPr bwMode="auto">
            <a:xfrm>
              <a:off x="2051720" y="908720"/>
              <a:ext cx="3600400" cy="0"/>
            </a:xfrm>
            <a:prstGeom prst="line">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27" name="Szövegdoboz 26"/>
          <p:cNvSpPr txBox="1"/>
          <p:nvPr/>
        </p:nvSpPr>
        <p:spPr>
          <a:xfrm>
            <a:off x="5024382" y="3749137"/>
            <a:ext cx="1512168" cy="307777"/>
          </a:xfrm>
          <a:prstGeom prst="rect">
            <a:avLst/>
          </a:prstGeom>
          <a:noFill/>
        </p:spPr>
        <p:txBody>
          <a:bodyPr wrap="square" rtlCol="0">
            <a:spAutoFit/>
          </a:bodyPr>
          <a:lstStyle/>
          <a:p>
            <a:pPr algn="ctr"/>
            <a:r>
              <a:rPr lang="en-US" sz="1400" i="1" dirty="0"/>
              <a:t>p=0.022</a:t>
            </a:r>
            <a:endParaRPr lang="hu-HU" sz="1400" i="1" dirty="0"/>
          </a:p>
        </p:txBody>
      </p:sp>
      <p:sp>
        <p:nvSpPr>
          <p:cNvPr id="28" name="Szövegdoboz 27"/>
          <p:cNvSpPr txBox="1"/>
          <p:nvPr/>
        </p:nvSpPr>
        <p:spPr>
          <a:xfrm>
            <a:off x="431247" y="4509120"/>
            <a:ext cx="3570740" cy="1138773"/>
          </a:xfrm>
          <a:prstGeom prst="rect">
            <a:avLst/>
          </a:prstGeom>
          <a:noFill/>
        </p:spPr>
        <p:txBody>
          <a:bodyPr wrap="square" rtlCol="0">
            <a:spAutoFit/>
          </a:bodyPr>
          <a:lstStyle/>
          <a:p>
            <a:pPr algn="ctr"/>
            <a:r>
              <a:rPr lang="en-US" sz="1400" i="1" dirty="0"/>
              <a:t>Overall treatment effect for P_SBP p=0.007,</a:t>
            </a:r>
          </a:p>
          <a:p>
            <a:pPr algn="ctr"/>
            <a:r>
              <a:rPr lang="en-US" sz="1400" i="1" dirty="0"/>
              <a:t>Overall treatment effect for P_DP p=0.095,</a:t>
            </a:r>
          </a:p>
          <a:p>
            <a:pPr algn="ctr"/>
            <a:r>
              <a:rPr lang="en-US" sz="1400" i="1" dirty="0"/>
              <a:t>Overall </a:t>
            </a:r>
            <a:r>
              <a:rPr lang="en-US" sz="1400" i="1" dirty="0" err="1"/>
              <a:t>treamtent</a:t>
            </a:r>
            <a:r>
              <a:rPr lang="en-US" sz="1400" i="1" dirty="0"/>
              <a:t> effect for </a:t>
            </a:r>
            <a:r>
              <a:rPr lang="en-US" sz="1400" i="1" dirty="0" err="1"/>
              <a:t>P_MeanP</a:t>
            </a:r>
            <a:r>
              <a:rPr lang="en-US" sz="1400" i="1" dirty="0"/>
              <a:t> p=0.009</a:t>
            </a:r>
          </a:p>
          <a:p>
            <a:pPr algn="ctr"/>
            <a:endParaRPr lang="en-US" sz="1200" i="1" dirty="0"/>
          </a:p>
          <a:p>
            <a:pPr algn="ctr"/>
            <a:r>
              <a:rPr lang="en-US" sz="1400" i="1" dirty="0"/>
              <a:t>n=38, Means ± SEM</a:t>
            </a:r>
            <a:endParaRPr lang="hu-HU" sz="1400" i="1" dirty="0"/>
          </a:p>
        </p:txBody>
      </p:sp>
      <p:sp>
        <p:nvSpPr>
          <p:cNvPr id="39" name="Rectangle 20"/>
          <p:cNvSpPr/>
          <p:nvPr/>
        </p:nvSpPr>
        <p:spPr>
          <a:xfrm>
            <a:off x="5587220" y="1634359"/>
            <a:ext cx="2533258" cy="400110"/>
          </a:xfrm>
          <a:prstGeom prst="rect">
            <a:avLst/>
          </a:prstGeom>
        </p:spPr>
        <p:txBody>
          <a:bodyPr wrap="none">
            <a:spAutoFit/>
          </a:bodyPr>
          <a:lstStyle/>
          <a:p>
            <a:pPr algn="ctr">
              <a:defRPr/>
            </a:pPr>
            <a:r>
              <a:rPr lang="en-US" sz="2000" b="1" dirty="0">
                <a:solidFill>
                  <a:srgbClr val="CC0000"/>
                </a:solidFill>
                <a:latin typeface="Arial" panose="020B0604020202020204" pitchFamily="34" charset="0"/>
                <a:cs typeface="Arial" panose="020B0604020202020204" pitchFamily="34" charset="0"/>
              </a:rPr>
              <a:t>Central</a:t>
            </a:r>
            <a:r>
              <a:rPr lang="hu-HU" sz="2000" b="1" dirty="0">
                <a:solidFill>
                  <a:srgbClr val="CC0000"/>
                </a:solidFill>
                <a:latin typeface="Arial" panose="020B0604020202020204" pitchFamily="34" charset="0"/>
                <a:cs typeface="Arial" panose="020B0604020202020204" pitchFamily="34" charset="0"/>
              </a:rPr>
              <a:t> SBP &amp; DBP</a:t>
            </a:r>
            <a:endParaRPr lang="en-IE" sz="2000" b="1" dirty="0">
              <a:solidFill>
                <a:srgbClr val="CC0000"/>
              </a:solidFill>
              <a:latin typeface="Arial" panose="020B0604020202020204" pitchFamily="34" charset="0"/>
              <a:cs typeface="Arial" panose="020B0604020202020204" pitchFamily="34" charset="0"/>
            </a:endParaRPr>
          </a:p>
        </p:txBody>
      </p:sp>
      <p:grpSp>
        <p:nvGrpSpPr>
          <p:cNvPr id="49" name="Group 48"/>
          <p:cNvGrpSpPr/>
          <p:nvPr/>
        </p:nvGrpSpPr>
        <p:grpSpPr>
          <a:xfrm>
            <a:off x="238438" y="1219505"/>
            <a:ext cx="4864548" cy="3255224"/>
            <a:chOff x="238438" y="1219505"/>
            <a:chExt cx="4864548" cy="3255224"/>
          </a:xfrm>
        </p:grpSpPr>
        <p:grpSp>
          <p:nvGrpSpPr>
            <p:cNvPr id="34" name="Csoportba foglalás 33"/>
            <p:cNvGrpSpPr/>
            <p:nvPr/>
          </p:nvGrpSpPr>
          <p:grpSpPr>
            <a:xfrm>
              <a:off x="1180566" y="1668083"/>
              <a:ext cx="1209680" cy="637898"/>
              <a:chOff x="2178514" y="1416279"/>
              <a:chExt cx="3600400" cy="951694"/>
            </a:xfrm>
          </p:grpSpPr>
          <p:cxnSp>
            <p:nvCxnSpPr>
              <p:cNvPr id="35" name="Egyenes összekötő 34"/>
              <p:cNvCxnSpPr/>
              <p:nvPr/>
            </p:nvCxnSpPr>
            <p:spPr bwMode="auto">
              <a:xfrm flipV="1">
                <a:off x="2178514" y="1416279"/>
                <a:ext cx="0" cy="951694"/>
              </a:xfrm>
              <a:prstGeom prst="line">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6" name="Egyenes összekötő 35"/>
              <p:cNvCxnSpPr/>
              <p:nvPr/>
            </p:nvCxnSpPr>
            <p:spPr bwMode="auto">
              <a:xfrm flipV="1">
                <a:off x="5778914" y="1454172"/>
                <a:ext cx="0" cy="403839"/>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7" name="Egyenes összekötő 36"/>
              <p:cNvCxnSpPr/>
              <p:nvPr/>
            </p:nvCxnSpPr>
            <p:spPr bwMode="auto">
              <a:xfrm>
                <a:off x="2178514" y="1437151"/>
                <a:ext cx="3600400" cy="0"/>
              </a:xfrm>
              <a:prstGeom prst="line">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9" name="Group 8"/>
            <p:cNvGrpSpPr/>
            <p:nvPr/>
          </p:nvGrpSpPr>
          <p:grpSpPr>
            <a:xfrm>
              <a:off x="238438" y="1219505"/>
              <a:ext cx="4864548" cy="3255224"/>
              <a:chOff x="247054" y="995609"/>
              <a:chExt cx="4864548" cy="3255224"/>
            </a:xfrm>
          </p:grpSpPr>
          <p:grpSp>
            <p:nvGrpSpPr>
              <p:cNvPr id="8" name="Group 7"/>
              <p:cNvGrpSpPr/>
              <p:nvPr/>
            </p:nvGrpSpPr>
            <p:grpSpPr>
              <a:xfrm>
                <a:off x="247054" y="995609"/>
                <a:ext cx="4864548" cy="3154212"/>
                <a:chOff x="247054" y="995609"/>
                <a:chExt cx="4864548" cy="3154212"/>
              </a:xfrm>
            </p:grpSpPr>
            <p:grpSp>
              <p:nvGrpSpPr>
                <p:cNvPr id="6" name="Group 5"/>
                <p:cNvGrpSpPr/>
                <p:nvPr/>
              </p:nvGrpSpPr>
              <p:grpSpPr>
                <a:xfrm>
                  <a:off x="247054" y="1235080"/>
                  <a:ext cx="4864548" cy="2914741"/>
                  <a:chOff x="261530" y="1189526"/>
                  <a:chExt cx="4864548" cy="2914741"/>
                </a:xfrm>
              </p:grpSpPr>
              <p:grpSp>
                <p:nvGrpSpPr>
                  <p:cNvPr id="5" name="Group 4"/>
                  <p:cNvGrpSpPr/>
                  <p:nvPr/>
                </p:nvGrpSpPr>
                <p:grpSpPr>
                  <a:xfrm>
                    <a:off x="261530" y="1189526"/>
                    <a:ext cx="4864548" cy="2914741"/>
                    <a:chOff x="261530" y="1189526"/>
                    <a:chExt cx="4864548" cy="2914741"/>
                  </a:xfrm>
                </p:grpSpPr>
                <p:graphicFrame>
                  <p:nvGraphicFramePr>
                    <p:cNvPr id="12" name="Chart 4"/>
                    <p:cNvGraphicFramePr>
                      <a:graphicFrameLocks/>
                    </p:cNvGraphicFramePr>
                    <p:nvPr>
                      <p:extLst>
                        <p:ext uri="{D42A27DB-BD31-4B8C-83A1-F6EECF244321}">
                          <p14:modId xmlns:p14="http://schemas.microsoft.com/office/powerpoint/2010/main" val="3129227964"/>
                        </p:ext>
                      </p:extLst>
                    </p:nvPr>
                  </p:nvGraphicFramePr>
                  <p:xfrm>
                    <a:off x="261530" y="1189526"/>
                    <a:ext cx="4864548" cy="2914741"/>
                  </p:xfrm>
                  <a:graphic>
                    <a:graphicData uri="http://schemas.openxmlformats.org/drawingml/2006/chart">
                      <c:chart xmlns:c="http://schemas.openxmlformats.org/drawingml/2006/chart" xmlns:r="http://schemas.openxmlformats.org/officeDocument/2006/relationships" r:id="rId5"/>
                    </a:graphicData>
                  </a:graphic>
                </p:graphicFrame>
                <p:grpSp>
                  <p:nvGrpSpPr>
                    <p:cNvPr id="29" name="Csoportba foglalás 28"/>
                    <p:cNvGrpSpPr/>
                    <p:nvPr/>
                  </p:nvGrpSpPr>
                  <p:grpSpPr>
                    <a:xfrm>
                      <a:off x="1088058" y="1292563"/>
                      <a:ext cx="2419361" cy="548998"/>
                      <a:chOff x="2117870" y="1312660"/>
                      <a:chExt cx="3600400" cy="819062"/>
                    </a:xfrm>
                  </p:grpSpPr>
                  <p:cxnSp>
                    <p:nvCxnSpPr>
                      <p:cNvPr id="30" name="Egyenes összekötő 29"/>
                      <p:cNvCxnSpPr/>
                      <p:nvPr/>
                    </p:nvCxnSpPr>
                    <p:spPr bwMode="auto">
                      <a:xfrm flipV="1">
                        <a:off x="2117870" y="1312660"/>
                        <a:ext cx="0" cy="819062"/>
                      </a:xfrm>
                      <a:prstGeom prst="line">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1" name="Egyenes összekötő 30"/>
                      <p:cNvCxnSpPr/>
                      <p:nvPr/>
                    </p:nvCxnSpPr>
                    <p:spPr bwMode="auto">
                      <a:xfrm flipV="1">
                        <a:off x="5718270" y="1312660"/>
                        <a:ext cx="0" cy="533971"/>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2" name="Egyenes összekötő 31"/>
                      <p:cNvCxnSpPr/>
                      <p:nvPr/>
                    </p:nvCxnSpPr>
                    <p:spPr bwMode="auto">
                      <a:xfrm>
                        <a:off x="2117870" y="1312660"/>
                        <a:ext cx="3600400" cy="0"/>
                      </a:xfrm>
                      <a:prstGeom prst="line">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sp>
                <p:nvSpPr>
                  <p:cNvPr id="33" name="Szövegdoboz 32"/>
                  <p:cNvSpPr txBox="1"/>
                  <p:nvPr/>
                </p:nvSpPr>
                <p:spPr>
                  <a:xfrm>
                    <a:off x="1088058" y="1395016"/>
                    <a:ext cx="1512168" cy="307777"/>
                  </a:xfrm>
                  <a:prstGeom prst="rect">
                    <a:avLst/>
                  </a:prstGeom>
                  <a:noFill/>
                </p:spPr>
                <p:txBody>
                  <a:bodyPr wrap="square" rtlCol="0">
                    <a:spAutoFit/>
                  </a:bodyPr>
                  <a:lstStyle/>
                  <a:p>
                    <a:pPr algn="ctr"/>
                    <a:r>
                      <a:rPr lang="en-US" sz="1400" i="1" dirty="0"/>
                      <a:t>p=0.002</a:t>
                    </a:r>
                    <a:endParaRPr lang="hu-HU" sz="1400" i="1" dirty="0"/>
                  </a:p>
                </p:txBody>
              </p:sp>
            </p:grpSp>
            <p:sp>
              <p:nvSpPr>
                <p:cNvPr id="38" name="Szövegdoboz 37"/>
                <p:cNvSpPr txBox="1"/>
                <p:nvPr/>
              </p:nvSpPr>
              <p:spPr>
                <a:xfrm>
                  <a:off x="1907564" y="995609"/>
                  <a:ext cx="1512168" cy="307777"/>
                </a:xfrm>
                <a:prstGeom prst="rect">
                  <a:avLst/>
                </a:prstGeom>
                <a:noFill/>
              </p:spPr>
              <p:txBody>
                <a:bodyPr wrap="square" rtlCol="0">
                  <a:spAutoFit/>
                </a:bodyPr>
                <a:lstStyle/>
                <a:p>
                  <a:pPr algn="ctr"/>
                  <a:r>
                    <a:rPr lang="en-US" sz="1400" i="1" dirty="0"/>
                    <a:t>p=0.023</a:t>
                  </a:r>
                  <a:endParaRPr lang="hu-HU" sz="1400" i="1" dirty="0"/>
                </a:p>
              </p:txBody>
            </p:sp>
          </p:grpSp>
          <p:grpSp>
            <p:nvGrpSpPr>
              <p:cNvPr id="40" name="Csoportba foglalás 39"/>
              <p:cNvGrpSpPr/>
              <p:nvPr/>
            </p:nvGrpSpPr>
            <p:grpSpPr>
              <a:xfrm>
                <a:off x="611560" y="3717015"/>
                <a:ext cx="3798469" cy="533818"/>
                <a:chOff x="1796652" y="5452585"/>
                <a:chExt cx="4918607" cy="143980"/>
              </a:xfrm>
            </p:grpSpPr>
            <p:sp>
              <p:nvSpPr>
                <p:cNvPr id="41" name="Szövegdoboz 40"/>
                <p:cNvSpPr txBox="1"/>
                <p:nvPr/>
              </p:nvSpPr>
              <p:spPr>
                <a:xfrm>
                  <a:off x="1796652" y="5452585"/>
                  <a:ext cx="1678185" cy="76261"/>
                </a:xfrm>
                <a:prstGeom prst="rect">
                  <a:avLst/>
                </a:prstGeom>
                <a:solidFill>
                  <a:srgbClr val="FFFFFF"/>
                </a:solidFill>
              </p:spPr>
              <p:txBody>
                <a:bodyPr wrap="square" rtlCol="0">
                  <a:spAutoFit/>
                </a:bodyPr>
                <a:lstStyle/>
                <a:p>
                  <a:pPr algn="ctr"/>
                  <a:r>
                    <a:rPr lang="en-US" sz="1100" b="1" dirty="0">
                      <a:latin typeface="Arial" panose="020B0604020202020204" pitchFamily="34" charset="0"/>
                      <a:cs typeface="Arial" panose="020B0604020202020204" pitchFamily="34" charset="0"/>
                    </a:rPr>
                    <a:t>Whey protein</a:t>
                  </a:r>
                  <a:endParaRPr lang="hu-HU" sz="1100" b="1" dirty="0">
                    <a:latin typeface="Arial" panose="020B0604020202020204" pitchFamily="34" charset="0"/>
                    <a:cs typeface="Arial" panose="020B0604020202020204" pitchFamily="34" charset="0"/>
                  </a:endParaRPr>
                </a:p>
              </p:txBody>
            </p:sp>
            <p:sp>
              <p:nvSpPr>
                <p:cNvPr id="42" name="Szövegdoboz 41"/>
                <p:cNvSpPr txBox="1"/>
                <p:nvPr/>
              </p:nvSpPr>
              <p:spPr>
                <a:xfrm>
                  <a:off x="3474837" y="5453072"/>
                  <a:ext cx="1728193" cy="143493"/>
                </a:xfrm>
                <a:prstGeom prst="rect">
                  <a:avLst/>
                </a:prstGeom>
                <a:solidFill>
                  <a:srgbClr val="FFFFFF"/>
                </a:solidFill>
              </p:spPr>
              <p:txBody>
                <a:bodyPr wrap="square" rtlCol="0">
                  <a:spAutoFit/>
                </a:bodyPr>
                <a:lstStyle>
                  <a:defPPr>
                    <a:defRPr lang="en-GB"/>
                  </a:defPPr>
                  <a:lvl1pPr algn="ctr">
                    <a:defRPr sz="1100" b="1">
                      <a:latin typeface="Arial" panose="020B0604020202020204" pitchFamily="34" charset="0"/>
                      <a:cs typeface="Arial" panose="020B0604020202020204" pitchFamily="34" charset="0"/>
                    </a:defRPr>
                  </a:lvl1pPr>
                </a:lstStyle>
                <a:p>
                  <a:r>
                    <a:rPr lang="en-US" dirty="0"/>
                    <a:t>Ca-caseinate</a:t>
                  </a:r>
                  <a:endParaRPr lang="hu-HU" dirty="0"/>
                </a:p>
              </p:txBody>
            </p:sp>
            <p:sp>
              <p:nvSpPr>
                <p:cNvPr id="43" name="Szövegdoboz 42"/>
                <p:cNvSpPr txBox="1"/>
                <p:nvPr/>
              </p:nvSpPr>
              <p:spPr>
                <a:xfrm>
                  <a:off x="5142365" y="5453077"/>
                  <a:ext cx="1572894" cy="70561"/>
                </a:xfrm>
                <a:prstGeom prst="rect">
                  <a:avLst/>
                </a:prstGeom>
                <a:solidFill>
                  <a:srgbClr val="FFFFFF"/>
                </a:solidFill>
              </p:spPr>
              <p:txBody>
                <a:bodyPr wrap="square" rtlCol="0">
                  <a:spAutoFit/>
                </a:bodyPr>
                <a:lstStyle/>
                <a:p>
                  <a:pPr algn="ctr"/>
                  <a:r>
                    <a:rPr lang="en-US" sz="1100" b="1" dirty="0">
                      <a:latin typeface="Arial" panose="020B0604020202020204" pitchFamily="34" charset="0"/>
                      <a:cs typeface="Arial" panose="020B0604020202020204" pitchFamily="34" charset="0"/>
                    </a:rPr>
                    <a:t>Control</a:t>
                  </a:r>
                  <a:endParaRPr lang="hu-HU" sz="1100" b="1" dirty="0">
                    <a:latin typeface="Arial" panose="020B0604020202020204" pitchFamily="34" charset="0"/>
                    <a:cs typeface="Arial" panose="020B0604020202020204" pitchFamily="34" charset="0"/>
                  </a:endParaRPr>
                </a:p>
              </p:txBody>
            </p:sp>
          </p:grpSp>
        </p:grpSp>
      </p:grpSp>
      <p:grpSp>
        <p:nvGrpSpPr>
          <p:cNvPr id="44" name="Csoportba foglalás 43"/>
          <p:cNvGrpSpPr/>
          <p:nvPr/>
        </p:nvGrpSpPr>
        <p:grpSpPr>
          <a:xfrm>
            <a:off x="4661963" y="6495546"/>
            <a:ext cx="3798469" cy="533818"/>
            <a:chOff x="1796652" y="5452585"/>
            <a:chExt cx="4918607" cy="143980"/>
          </a:xfrm>
        </p:grpSpPr>
        <p:sp>
          <p:nvSpPr>
            <p:cNvPr id="45" name="Szövegdoboz 44"/>
            <p:cNvSpPr txBox="1"/>
            <p:nvPr/>
          </p:nvSpPr>
          <p:spPr>
            <a:xfrm>
              <a:off x="1796652" y="5452585"/>
              <a:ext cx="1678185" cy="76261"/>
            </a:xfrm>
            <a:prstGeom prst="rect">
              <a:avLst/>
            </a:prstGeom>
            <a:solidFill>
              <a:srgbClr val="FFFFFF"/>
            </a:solidFill>
          </p:spPr>
          <p:txBody>
            <a:bodyPr wrap="square" rtlCol="0">
              <a:spAutoFit/>
            </a:bodyPr>
            <a:lstStyle/>
            <a:p>
              <a:pPr algn="ctr"/>
              <a:r>
                <a:rPr lang="en-US" sz="1100" b="1" dirty="0">
                  <a:latin typeface="Arial" panose="020B0604020202020204" pitchFamily="34" charset="0"/>
                  <a:cs typeface="Arial" panose="020B0604020202020204" pitchFamily="34" charset="0"/>
                </a:rPr>
                <a:t>Whey protein</a:t>
              </a:r>
              <a:endParaRPr lang="hu-HU" sz="1100" b="1" dirty="0">
                <a:latin typeface="Arial" panose="020B0604020202020204" pitchFamily="34" charset="0"/>
                <a:cs typeface="Arial" panose="020B0604020202020204" pitchFamily="34" charset="0"/>
              </a:endParaRPr>
            </a:p>
          </p:txBody>
        </p:sp>
        <p:sp>
          <p:nvSpPr>
            <p:cNvPr id="46" name="Szövegdoboz 45"/>
            <p:cNvSpPr txBox="1"/>
            <p:nvPr/>
          </p:nvSpPr>
          <p:spPr>
            <a:xfrm>
              <a:off x="3474837" y="5453072"/>
              <a:ext cx="1728193" cy="143493"/>
            </a:xfrm>
            <a:prstGeom prst="rect">
              <a:avLst/>
            </a:prstGeom>
            <a:solidFill>
              <a:srgbClr val="FFFFFF"/>
            </a:solidFill>
          </p:spPr>
          <p:txBody>
            <a:bodyPr wrap="square" rtlCol="0">
              <a:spAutoFit/>
            </a:bodyPr>
            <a:lstStyle>
              <a:defPPr>
                <a:defRPr lang="en-GB"/>
              </a:defPPr>
              <a:lvl1pPr algn="ctr">
                <a:defRPr sz="1100" b="1">
                  <a:latin typeface="Arial" panose="020B0604020202020204" pitchFamily="34" charset="0"/>
                  <a:cs typeface="Arial" panose="020B0604020202020204" pitchFamily="34" charset="0"/>
                </a:defRPr>
              </a:lvl1pPr>
            </a:lstStyle>
            <a:p>
              <a:r>
                <a:rPr lang="en-US" dirty="0"/>
                <a:t>Ca-caseinate</a:t>
              </a:r>
              <a:endParaRPr lang="hu-HU" dirty="0"/>
            </a:p>
          </p:txBody>
        </p:sp>
        <p:sp>
          <p:nvSpPr>
            <p:cNvPr id="47" name="Szövegdoboz 46"/>
            <p:cNvSpPr txBox="1"/>
            <p:nvPr/>
          </p:nvSpPr>
          <p:spPr>
            <a:xfrm>
              <a:off x="5142365" y="5453077"/>
              <a:ext cx="1572894" cy="70561"/>
            </a:xfrm>
            <a:prstGeom prst="rect">
              <a:avLst/>
            </a:prstGeom>
            <a:solidFill>
              <a:srgbClr val="FFFFFF"/>
            </a:solidFill>
          </p:spPr>
          <p:txBody>
            <a:bodyPr wrap="square" rtlCol="0">
              <a:spAutoFit/>
            </a:bodyPr>
            <a:lstStyle/>
            <a:p>
              <a:pPr algn="ctr"/>
              <a:r>
                <a:rPr lang="en-US" sz="1100" b="1" dirty="0">
                  <a:latin typeface="Arial" panose="020B0604020202020204" pitchFamily="34" charset="0"/>
                  <a:cs typeface="Arial" panose="020B0604020202020204" pitchFamily="34" charset="0"/>
                </a:rPr>
                <a:t>Control</a:t>
              </a:r>
              <a:endParaRPr lang="hu-HU" sz="1100" b="1" dirty="0">
                <a:latin typeface="Arial" panose="020B0604020202020204" pitchFamily="34" charset="0"/>
                <a:cs typeface="Arial" panose="020B0604020202020204" pitchFamily="34" charset="0"/>
              </a:endParaRPr>
            </a:p>
          </p:txBody>
        </p:sp>
      </p:grpSp>
      <p:sp>
        <p:nvSpPr>
          <p:cNvPr id="4" name="TextBox 3"/>
          <p:cNvSpPr txBox="1"/>
          <p:nvPr/>
        </p:nvSpPr>
        <p:spPr>
          <a:xfrm>
            <a:off x="768485" y="6495546"/>
            <a:ext cx="2214965" cy="307777"/>
          </a:xfrm>
          <a:prstGeom prst="rect">
            <a:avLst/>
          </a:prstGeom>
          <a:noFill/>
        </p:spPr>
        <p:txBody>
          <a:bodyPr wrap="none" rtlCol="0">
            <a:spAutoFit/>
          </a:bodyPr>
          <a:lstStyle/>
          <a:p>
            <a:r>
              <a:rPr lang="en-GB" sz="1400" b="1" dirty="0"/>
              <a:t>Fekete et al., AJCN (2016)</a:t>
            </a:r>
          </a:p>
        </p:txBody>
      </p:sp>
      <p:sp>
        <p:nvSpPr>
          <p:cNvPr id="48" name="Rectangle 20"/>
          <p:cNvSpPr/>
          <p:nvPr/>
        </p:nvSpPr>
        <p:spPr>
          <a:xfrm>
            <a:off x="1315027" y="-4090"/>
            <a:ext cx="5836855" cy="523220"/>
          </a:xfrm>
          <a:prstGeom prst="rect">
            <a:avLst/>
          </a:prstGeom>
        </p:spPr>
        <p:txBody>
          <a:bodyPr wrap="none">
            <a:spAutoFit/>
          </a:bodyPr>
          <a:lstStyle/>
          <a:p>
            <a:pPr algn="ctr">
              <a:defRPr/>
            </a:pPr>
            <a:r>
              <a:rPr lang="en-GB" sz="2800" b="1" dirty="0">
                <a:solidFill>
                  <a:srgbClr val="CC0000"/>
                </a:solidFill>
                <a:latin typeface="Effra Bold" panose="020B0604020202020204" charset="0"/>
                <a:cs typeface="Effra Bold" panose="020B0604020202020204" charset="0"/>
              </a:rPr>
              <a:t>Milk proteins and blood pressure</a:t>
            </a:r>
          </a:p>
        </p:txBody>
      </p:sp>
      <p:grpSp>
        <p:nvGrpSpPr>
          <p:cNvPr id="59" name="Group 58"/>
          <p:cNvGrpSpPr/>
          <p:nvPr/>
        </p:nvGrpSpPr>
        <p:grpSpPr>
          <a:xfrm>
            <a:off x="21282" y="5998047"/>
            <a:ext cx="1251173" cy="464960"/>
            <a:chOff x="7388002" y="864953"/>
            <a:chExt cx="1650248" cy="735231"/>
          </a:xfrm>
        </p:grpSpPr>
        <p:pic>
          <p:nvPicPr>
            <p:cNvPr id="57" name="Picture 1" descr="C:\Users\aas02kek\Documents\Projects\SatFat\DRINC\new-bbsrc-colour.jpg"/>
            <p:cNvPicPr>
              <a:picLocks noChangeAspect="1" noChangeArrowheads="1"/>
            </p:cNvPicPr>
            <p:nvPr/>
          </p:nvPicPr>
          <p:blipFill>
            <a:blip r:embed="rId6" cstate="print"/>
            <a:srcRect/>
            <a:stretch>
              <a:fillRect/>
            </a:stretch>
          </p:blipFill>
          <p:spPr bwMode="auto">
            <a:xfrm>
              <a:off x="7388002" y="864953"/>
              <a:ext cx="1650248" cy="413166"/>
            </a:xfrm>
            <a:prstGeom prst="rect">
              <a:avLst/>
            </a:prstGeom>
            <a:noFill/>
          </p:spPr>
        </p:pic>
        <p:pic>
          <p:nvPicPr>
            <p:cNvPr id="58" name="Picture 57"/>
            <p:cNvPicPr>
              <a:picLocks noChangeAspect="1"/>
            </p:cNvPicPr>
            <p:nvPr/>
          </p:nvPicPr>
          <p:blipFill>
            <a:blip r:embed="rId7"/>
            <a:stretch>
              <a:fillRect/>
            </a:stretch>
          </p:blipFill>
          <p:spPr>
            <a:xfrm>
              <a:off x="7892000" y="1152886"/>
              <a:ext cx="1095109" cy="447298"/>
            </a:xfrm>
            <a:prstGeom prst="rect">
              <a:avLst/>
            </a:prstGeom>
          </p:spPr>
        </p:pic>
      </p:grpSp>
    </p:spTree>
    <p:extLst>
      <p:ext uri="{BB962C8B-B14F-4D97-AF65-F5344CB8AC3E}">
        <p14:creationId xmlns:p14="http://schemas.microsoft.com/office/powerpoint/2010/main" val="1045190169"/>
      </p:ext>
    </p:extLst>
  </p:cSld>
  <p:clrMapOvr>
    <a:masterClrMapping/>
  </p:clrMapOvr>
  <p:transition spd="slow">
    <p:strips/>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605" y="769979"/>
            <a:ext cx="3161902" cy="465750"/>
          </a:xfrm>
        </p:spPr>
        <p:txBody>
          <a:bodyPr/>
          <a:lstStyle/>
          <a:p>
            <a:r>
              <a:rPr lang="en-GB" sz="2800" dirty="0">
                <a:solidFill>
                  <a:srgbClr val="CC0000"/>
                </a:solidFill>
                <a:latin typeface="Effra Bold"/>
              </a:rPr>
              <a:t>Carbohydrate-rich meal +/- whey protein</a:t>
            </a:r>
            <a:br>
              <a:rPr lang="en-GB" sz="2800" dirty="0">
                <a:solidFill>
                  <a:srgbClr val="CC0000"/>
                </a:solidFill>
                <a:latin typeface="Effra Bold"/>
              </a:rPr>
            </a:br>
            <a:r>
              <a:rPr lang="en-GB" sz="2800" dirty="0">
                <a:solidFill>
                  <a:srgbClr val="CC0000"/>
                </a:solidFill>
                <a:latin typeface="Effra Bold"/>
              </a:rPr>
              <a:t>on blood glucose in T2DM patients</a:t>
            </a:r>
            <a:endParaRPr lang="en-GB" sz="2800" dirty="0">
              <a:latin typeface="+mn-lt"/>
            </a:endParaRPr>
          </a:p>
        </p:txBody>
      </p:sp>
      <p:sp>
        <p:nvSpPr>
          <p:cNvPr id="4" name="Slide Number Placeholder 3"/>
          <p:cNvSpPr>
            <a:spLocks noGrp="1"/>
          </p:cNvSpPr>
          <p:nvPr>
            <p:ph type="sldNum" sz="quarter" idx="4294967295"/>
          </p:nvPr>
        </p:nvSpPr>
        <p:spPr>
          <a:xfrm>
            <a:off x="7164396" y="5008676"/>
            <a:ext cx="507206" cy="141750"/>
          </a:xfrm>
          <a:prstGeom prst="rect">
            <a:avLst/>
          </a:prstGeom>
        </p:spPr>
        <p:txBody>
          <a:bodyPr/>
          <a:lstStyle/>
          <a:p>
            <a:fld id="{DCF6A46F-80AB-49F3-8C7E-9717ED945456}" type="slidenum">
              <a:rPr lang="en-GB" altLang="en-US" smtClean="0">
                <a:solidFill>
                  <a:srgbClr val="50535A"/>
                </a:solidFill>
              </a:rPr>
              <a:pPr/>
              <a:t>27</a:t>
            </a:fld>
            <a:endParaRPr lang="en-GB" altLang="en-US">
              <a:solidFill>
                <a:srgbClr val="50535A"/>
              </a:solidFill>
            </a:endParaRPr>
          </a:p>
        </p:txBody>
      </p:sp>
      <p:sp>
        <p:nvSpPr>
          <p:cNvPr id="19" name="TextBox 18"/>
          <p:cNvSpPr txBox="1"/>
          <p:nvPr/>
        </p:nvSpPr>
        <p:spPr>
          <a:xfrm>
            <a:off x="7164396" y="1221215"/>
            <a:ext cx="1435008" cy="300082"/>
          </a:xfrm>
          <a:prstGeom prst="rect">
            <a:avLst/>
          </a:prstGeom>
          <a:noFill/>
        </p:spPr>
        <p:txBody>
          <a:bodyPr wrap="none" rtlCol="0">
            <a:spAutoFit/>
          </a:bodyPr>
          <a:lstStyle/>
          <a:p>
            <a:r>
              <a:rPr lang="en-GB" sz="1350" b="1" dirty="0" err="1">
                <a:solidFill>
                  <a:schemeClr val="bg2"/>
                </a:solidFill>
                <a:latin typeface="Effra" panose="020B0604020202020204" charset="0"/>
                <a:cs typeface="Effra" panose="020B0604020202020204" charset="0"/>
              </a:rPr>
              <a:t>Frid</a:t>
            </a:r>
            <a:r>
              <a:rPr lang="en-GB" sz="1350" b="1" dirty="0">
                <a:solidFill>
                  <a:schemeClr val="bg2"/>
                </a:solidFill>
                <a:latin typeface="Effra" panose="020B0604020202020204" charset="0"/>
                <a:cs typeface="Effra" panose="020B0604020202020204" charset="0"/>
              </a:rPr>
              <a:t> et al., 2005</a:t>
            </a:r>
          </a:p>
        </p:txBody>
      </p:sp>
      <p:grpSp>
        <p:nvGrpSpPr>
          <p:cNvPr id="3" name="Group 2"/>
          <p:cNvGrpSpPr/>
          <p:nvPr/>
        </p:nvGrpSpPr>
        <p:grpSpPr>
          <a:xfrm>
            <a:off x="408563" y="1609909"/>
            <a:ext cx="8190842" cy="5043810"/>
            <a:chOff x="408563" y="1609909"/>
            <a:chExt cx="8190842" cy="5043810"/>
          </a:xfrm>
        </p:grpSpPr>
        <p:grpSp>
          <p:nvGrpSpPr>
            <p:cNvPr id="9" name="Group 8"/>
            <p:cNvGrpSpPr/>
            <p:nvPr/>
          </p:nvGrpSpPr>
          <p:grpSpPr>
            <a:xfrm>
              <a:off x="408563" y="1967767"/>
              <a:ext cx="8190842" cy="4685952"/>
              <a:chOff x="971600" y="1625630"/>
              <a:chExt cx="7721910" cy="5093796"/>
            </a:xfrm>
          </p:grpSpPr>
          <p:grpSp>
            <p:nvGrpSpPr>
              <p:cNvPr id="13" name="Group 12"/>
              <p:cNvGrpSpPr/>
              <p:nvPr/>
            </p:nvGrpSpPr>
            <p:grpSpPr>
              <a:xfrm>
                <a:off x="971600" y="1625630"/>
                <a:ext cx="7272808" cy="5093796"/>
                <a:chOff x="971600" y="1625630"/>
                <a:chExt cx="7272808" cy="5093796"/>
              </a:xfrm>
            </p:grpSpPr>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625630"/>
                  <a:ext cx="7272808" cy="50937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TextBox 15"/>
                <p:cNvSpPr txBox="1"/>
                <p:nvPr/>
              </p:nvSpPr>
              <p:spPr>
                <a:xfrm>
                  <a:off x="5694905" y="2575418"/>
                  <a:ext cx="1794266" cy="396271"/>
                </a:xfrm>
                <a:prstGeom prst="rect">
                  <a:avLst/>
                </a:prstGeom>
                <a:noFill/>
                <a:ln w="25400">
                  <a:solidFill>
                    <a:srgbClr val="FF0000"/>
                  </a:solidFill>
                </a:ln>
              </p:spPr>
              <p:txBody>
                <a:bodyPr wrap="square" rtlCol="0">
                  <a:spAutoFit/>
                </a:bodyPr>
                <a:lstStyle/>
                <a:p>
                  <a:r>
                    <a:rPr lang="en-GB" sz="1350" dirty="0">
                      <a:latin typeface="+mn-lt"/>
                    </a:rPr>
                    <a:t>+ </a:t>
                  </a:r>
                  <a:r>
                    <a:rPr lang="en-GB" sz="1350" dirty="0">
                      <a:solidFill>
                        <a:schemeClr val="tx2"/>
                      </a:solidFill>
                      <a:latin typeface="+mn-lt"/>
                    </a:rPr>
                    <a:t>28g whey</a:t>
                  </a:r>
                </a:p>
              </p:txBody>
            </p:sp>
            <p:cxnSp>
              <p:nvCxnSpPr>
                <p:cNvPr id="17" name="Straight Arrow Connector 16"/>
                <p:cNvCxnSpPr/>
                <p:nvPr/>
              </p:nvCxnSpPr>
              <p:spPr bwMode="auto">
                <a:xfrm flipH="1">
                  <a:off x="4427984" y="2862228"/>
                  <a:ext cx="1224136" cy="638780"/>
                </a:xfrm>
                <a:prstGeom prst="straightConnector1">
                  <a:avLst/>
                </a:prstGeom>
                <a:noFill/>
                <a:ln w="25400" cap="flat" cmpd="sng" algn="ctr">
                  <a:solidFill>
                    <a:srgbClr val="FF0000"/>
                  </a:solidFill>
                  <a:prstDash val="solid"/>
                  <a:round/>
                  <a:headEnd type="none" w="med" len="med"/>
                  <a:tailEnd type="arrow"/>
                </a:ln>
                <a:effectLst/>
              </p:spPr>
            </p:cxnSp>
          </p:grpSp>
          <p:sp>
            <p:nvSpPr>
              <p:cNvPr id="14" name="TextBox 13"/>
              <p:cNvSpPr txBox="1"/>
              <p:nvPr/>
            </p:nvSpPr>
            <p:spPr>
              <a:xfrm>
                <a:off x="6444208" y="3429001"/>
                <a:ext cx="2249302" cy="396271"/>
              </a:xfrm>
              <a:prstGeom prst="rect">
                <a:avLst/>
              </a:prstGeom>
              <a:noFill/>
            </p:spPr>
            <p:txBody>
              <a:bodyPr wrap="none" rtlCol="0">
                <a:spAutoFit/>
              </a:bodyPr>
              <a:lstStyle/>
              <a:p>
                <a:r>
                  <a:rPr lang="en-GB" sz="1350" i="1" dirty="0">
                    <a:latin typeface="+mn-lt"/>
                  </a:rPr>
                  <a:t>P</a:t>
                </a:r>
                <a:r>
                  <a:rPr lang="en-GB" sz="1350" dirty="0">
                    <a:latin typeface="+mn-lt"/>
                  </a:rPr>
                  <a:t>, Treat x time = 0.022</a:t>
                </a:r>
              </a:p>
            </p:txBody>
          </p:sp>
        </p:grpSp>
        <p:pic>
          <p:nvPicPr>
            <p:cNvPr id="11" name="Picture 10"/>
            <p:cNvPicPr>
              <a:picLocks noChangeAspect="1"/>
            </p:cNvPicPr>
            <p:nvPr/>
          </p:nvPicPr>
          <p:blipFill>
            <a:blip r:embed="rId3"/>
            <a:stretch>
              <a:fillRect/>
            </a:stretch>
          </p:blipFill>
          <p:spPr>
            <a:xfrm>
              <a:off x="6375027" y="1609909"/>
              <a:ext cx="1893804" cy="840161"/>
            </a:xfrm>
            <a:prstGeom prst="rect">
              <a:avLst/>
            </a:prstGeom>
          </p:spPr>
        </p:pic>
      </p:grpSp>
    </p:spTree>
    <p:extLst>
      <p:ext uri="{BB962C8B-B14F-4D97-AF65-F5344CB8AC3E}">
        <p14:creationId xmlns:p14="http://schemas.microsoft.com/office/powerpoint/2010/main" val="2174836062"/>
      </p:ext>
    </p:extLst>
  </p:cSld>
  <p:clrMapOvr>
    <a:masterClrMapping/>
  </p:clrMapOvr>
  <p:transition spd="slow">
    <p:strips/>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4182" y="1019467"/>
            <a:ext cx="8208838" cy="4343400"/>
          </a:xfrm>
        </p:spPr>
        <p:txBody>
          <a:bodyPr/>
          <a:lstStyle/>
          <a:p>
            <a:r>
              <a:rPr lang="en-GB" sz="2000" dirty="0">
                <a:latin typeface="Effra" panose="020B0604020202020204" charset="0"/>
                <a:cs typeface="Effra" panose="020B0604020202020204" charset="0"/>
              </a:rPr>
              <a:t>There are different levels of food security and achieving them will require different solutions if indeed achievable..</a:t>
            </a:r>
          </a:p>
          <a:p>
            <a:r>
              <a:rPr lang="en-GB" sz="2000" dirty="0">
                <a:latin typeface="Effra" panose="020B0604020202020204" charset="0"/>
                <a:cs typeface="Effra" panose="020B0604020202020204" charset="0"/>
              </a:rPr>
              <a:t>The UK may be currently ‘food secure’ but significant sections of the population are not and this is not widely known….</a:t>
            </a:r>
          </a:p>
          <a:p>
            <a:r>
              <a:rPr lang="en-GB" sz="2000" dirty="0">
                <a:latin typeface="Effra" panose="020B0604020202020204" charset="0"/>
                <a:cs typeface="Effra" panose="020B0604020202020204" charset="0"/>
              </a:rPr>
              <a:t>Many children and young females in the UK are certainly not nutrient secure…</a:t>
            </a:r>
          </a:p>
          <a:p>
            <a:r>
              <a:rPr lang="en-GB" sz="2000" dirty="0">
                <a:latin typeface="Effra" panose="020B0604020202020204" charset="0"/>
                <a:cs typeface="Effra" panose="020B0604020202020204" charset="0"/>
              </a:rPr>
              <a:t>Whilst the world issue is important, much more effort is needed to fix our ‘local’ issues..</a:t>
            </a:r>
          </a:p>
          <a:p>
            <a:r>
              <a:rPr lang="en-GB" sz="2000" dirty="0">
                <a:latin typeface="Effra" panose="020B0604020202020204" charset="0"/>
                <a:cs typeface="Effra" panose="020B0604020202020204" charset="0"/>
              </a:rPr>
              <a:t>Declines in milk consumption have already had consequences and…risk of poor bone development especially in girls is concerning and may become a major issue</a:t>
            </a:r>
          </a:p>
          <a:p>
            <a:r>
              <a:rPr lang="en-GB" sz="2000" dirty="0">
                <a:latin typeface="Effra" panose="020B0604020202020204" charset="0"/>
                <a:cs typeface="Effra" panose="020B0604020202020204" charset="0"/>
              </a:rPr>
              <a:t>Milk/dairy foods are key sources of important nutrients but have functionality beyond nutrient supply</a:t>
            </a:r>
          </a:p>
          <a:p>
            <a:r>
              <a:rPr lang="en-GB" sz="2000" dirty="0">
                <a:latin typeface="Effra" panose="020B0604020202020204" charset="0"/>
                <a:cs typeface="Effra" panose="020B0604020202020204" charset="0"/>
              </a:rPr>
              <a:t>Dietary pattern, nutrition and health must be included in any debate about sustainable food production….. </a:t>
            </a:r>
          </a:p>
        </p:txBody>
      </p:sp>
      <p:sp>
        <p:nvSpPr>
          <p:cNvPr id="4" name="Slide Number Placeholder 3"/>
          <p:cNvSpPr>
            <a:spLocks noGrp="1"/>
          </p:cNvSpPr>
          <p:nvPr>
            <p:ph type="sldNum" sz="quarter" idx="4294967295"/>
          </p:nvPr>
        </p:nvSpPr>
        <p:spPr>
          <a:xfrm>
            <a:off x="8072438" y="6519863"/>
            <a:ext cx="676275" cy="476250"/>
          </a:xfrm>
          <a:prstGeom prst="rect">
            <a:avLst/>
          </a:prstGeom>
        </p:spPr>
        <p:txBody>
          <a:bodyPr/>
          <a:lstStyle/>
          <a:p>
            <a:pPr>
              <a:defRPr/>
            </a:pPr>
            <a:fld id="{9FF51472-23A1-4CDD-9F40-0402F516B713}" type="slidenum">
              <a:rPr lang="en-GB" smtClean="0"/>
              <a:pPr>
                <a:defRPr/>
              </a:pPr>
              <a:t>28</a:t>
            </a:fld>
            <a:endParaRPr lang="en-GB"/>
          </a:p>
        </p:txBody>
      </p:sp>
      <p:sp>
        <p:nvSpPr>
          <p:cNvPr id="5" name="Title 1"/>
          <p:cNvSpPr txBox="1">
            <a:spLocks/>
          </p:cNvSpPr>
          <p:nvPr/>
        </p:nvSpPr>
        <p:spPr bwMode="auto">
          <a:xfrm>
            <a:off x="709673" y="35824"/>
            <a:ext cx="2979144"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0" cap="none" spc="0" normalizeH="0" baseline="0" noProof="0" dirty="0">
                <a:ln>
                  <a:noFill/>
                </a:ln>
                <a:solidFill>
                  <a:srgbClr val="D2002E"/>
                </a:solidFill>
                <a:effectLst/>
                <a:uLnTx/>
                <a:uFillTx/>
                <a:latin typeface="Effra Bold"/>
              </a:rPr>
              <a:t>A few conclusions…</a:t>
            </a:r>
          </a:p>
        </p:txBody>
      </p:sp>
    </p:spTree>
    <p:extLst>
      <p:ext uri="{BB962C8B-B14F-4D97-AF65-F5344CB8AC3E}">
        <p14:creationId xmlns:p14="http://schemas.microsoft.com/office/powerpoint/2010/main" val="3145783116"/>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852902"/>
            <a:ext cx="8280000" cy="828000"/>
          </a:xfrm>
        </p:spPr>
        <p:txBody>
          <a:bodyPr/>
          <a:lstStyle/>
          <a:p>
            <a:r>
              <a:rPr lang="en-GB" cap="none" dirty="0"/>
              <a:t>It’s more complicated than….</a:t>
            </a:r>
            <a:br>
              <a:rPr lang="en-GB" cap="none" dirty="0"/>
            </a:br>
            <a:r>
              <a:rPr lang="en-GB" cap="none" dirty="0"/>
              <a:t> </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29</a:t>
            </a:fld>
            <a:endParaRPr lang="en-GB" altLang="en-US">
              <a:solidFill>
                <a:srgbClr val="50535A"/>
              </a:solidFill>
            </a:endParaRPr>
          </a:p>
        </p:txBody>
      </p:sp>
      <p:grpSp>
        <p:nvGrpSpPr>
          <p:cNvPr id="9" name="Group 8"/>
          <p:cNvGrpSpPr/>
          <p:nvPr/>
        </p:nvGrpSpPr>
        <p:grpSpPr>
          <a:xfrm>
            <a:off x="406855" y="1621625"/>
            <a:ext cx="8437534" cy="2518682"/>
            <a:chOff x="276226" y="2322515"/>
            <a:chExt cx="8437534" cy="2518682"/>
          </a:xfrm>
        </p:grpSpPr>
        <p:pic>
          <p:nvPicPr>
            <p:cNvPr id="5" name="Picture 4"/>
            <p:cNvPicPr>
              <a:picLocks noChangeAspect="1"/>
            </p:cNvPicPr>
            <p:nvPr/>
          </p:nvPicPr>
          <p:blipFill>
            <a:blip r:embed="rId2"/>
            <a:stretch>
              <a:fillRect/>
            </a:stretch>
          </p:blipFill>
          <p:spPr>
            <a:xfrm>
              <a:off x="276226" y="2421847"/>
              <a:ext cx="3409950" cy="2419350"/>
            </a:xfrm>
            <a:prstGeom prst="rect">
              <a:avLst/>
            </a:prstGeom>
          </p:spPr>
        </p:pic>
        <p:pic>
          <p:nvPicPr>
            <p:cNvPr id="6" name="Picture 5"/>
            <p:cNvPicPr>
              <a:picLocks noChangeAspect="1"/>
            </p:cNvPicPr>
            <p:nvPr/>
          </p:nvPicPr>
          <p:blipFill>
            <a:blip r:embed="rId3"/>
            <a:stretch>
              <a:fillRect/>
            </a:stretch>
          </p:blipFill>
          <p:spPr>
            <a:xfrm>
              <a:off x="5218085" y="2322515"/>
              <a:ext cx="3495675" cy="2381250"/>
            </a:xfrm>
            <a:prstGeom prst="rect">
              <a:avLst/>
            </a:prstGeom>
          </p:spPr>
        </p:pic>
        <p:sp>
          <p:nvSpPr>
            <p:cNvPr id="7" name="TextBox 6"/>
            <p:cNvSpPr txBox="1"/>
            <p:nvPr/>
          </p:nvSpPr>
          <p:spPr>
            <a:xfrm>
              <a:off x="4071257" y="3461657"/>
              <a:ext cx="761747" cy="523220"/>
            </a:xfrm>
            <a:prstGeom prst="rect">
              <a:avLst/>
            </a:prstGeom>
            <a:noFill/>
          </p:spPr>
          <p:txBody>
            <a:bodyPr wrap="none" rtlCol="0">
              <a:spAutoFit/>
            </a:bodyPr>
            <a:lstStyle/>
            <a:p>
              <a:r>
                <a:rPr lang="en-GB" sz="2800" b="1" dirty="0">
                  <a:solidFill>
                    <a:schemeClr val="tx2"/>
                  </a:solidFill>
                  <a:latin typeface="+mn-lt"/>
                </a:rPr>
                <a:t>VS.</a:t>
              </a:r>
            </a:p>
          </p:txBody>
        </p:sp>
      </p:grpSp>
      <p:grpSp>
        <p:nvGrpSpPr>
          <p:cNvPr id="18" name="Group 17"/>
          <p:cNvGrpSpPr/>
          <p:nvPr/>
        </p:nvGrpSpPr>
        <p:grpSpPr>
          <a:xfrm>
            <a:off x="661654" y="3948590"/>
            <a:ext cx="7765849" cy="1967047"/>
            <a:chOff x="661654" y="3948590"/>
            <a:chExt cx="7765849" cy="1967047"/>
          </a:xfrm>
        </p:grpSpPr>
        <p:grpSp>
          <p:nvGrpSpPr>
            <p:cNvPr id="15" name="Group 14"/>
            <p:cNvGrpSpPr/>
            <p:nvPr/>
          </p:nvGrpSpPr>
          <p:grpSpPr>
            <a:xfrm>
              <a:off x="5628004" y="3948590"/>
              <a:ext cx="2799499" cy="1962150"/>
              <a:chOff x="5628004" y="3948590"/>
              <a:chExt cx="2799499" cy="1962150"/>
            </a:xfrm>
          </p:grpSpPr>
          <p:pic>
            <p:nvPicPr>
              <p:cNvPr id="11" name="Picture 10"/>
              <p:cNvPicPr>
                <a:picLocks noChangeAspect="1"/>
              </p:cNvPicPr>
              <p:nvPr/>
            </p:nvPicPr>
            <p:blipFill>
              <a:blip r:embed="rId4"/>
              <a:stretch>
                <a:fillRect/>
              </a:stretch>
            </p:blipFill>
            <p:spPr>
              <a:xfrm>
                <a:off x="6293903" y="3948590"/>
                <a:ext cx="2133600" cy="1962150"/>
              </a:xfrm>
              <a:prstGeom prst="rect">
                <a:avLst/>
              </a:prstGeom>
            </p:spPr>
          </p:pic>
          <p:pic>
            <p:nvPicPr>
              <p:cNvPr id="14" name="Picture 13"/>
              <p:cNvPicPr>
                <a:picLocks noChangeAspect="1"/>
              </p:cNvPicPr>
              <p:nvPr/>
            </p:nvPicPr>
            <p:blipFill>
              <a:blip r:embed="rId5"/>
              <a:stretch>
                <a:fillRect/>
              </a:stretch>
            </p:blipFill>
            <p:spPr>
              <a:xfrm>
                <a:off x="5628004" y="4231141"/>
                <a:ext cx="835616" cy="1378500"/>
              </a:xfrm>
              <a:prstGeom prst="rect">
                <a:avLst/>
              </a:prstGeom>
            </p:spPr>
          </p:pic>
        </p:grpSp>
        <p:grpSp>
          <p:nvGrpSpPr>
            <p:cNvPr id="17" name="Group 16"/>
            <p:cNvGrpSpPr/>
            <p:nvPr/>
          </p:nvGrpSpPr>
          <p:grpSpPr>
            <a:xfrm>
              <a:off x="661654" y="4231141"/>
              <a:ext cx="2507409" cy="1684496"/>
              <a:chOff x="661654" y="4231141"/>
              <a:chExt cx="2507409" cy="1684496"/>
            </a:xfrm>
          </p:grpSpPr>
          <p:pic>
            <p:nvPicPr>
              <p:cNvPr id="13" name="Picture 12"/>
              <p:cNvPicPr>
                <a:picLocks noChangeAspect="1"/>
              </p:cNvPicPr>
              <p:nvPr/>
            </p:nvPicPr>
            <p:blipFill>
              <a:blip r:embed="rId6"/>
              <a:stretch>
                <a:fillRect/>
              </a:stretch>
            </p:blipFill>
            <p:spPr>
              <a:xfrm>
                <a:off x="661654" y="4231141"/>
                <a:ext cx="2180544" cy="1684496"/>
              </a:xfrm>
              <a:prstGeom prst="rect">
                <a:avLst/>
              </a:prstGeom>
            </p:spPr>
          </p:pic>
          <p:pic>
            <p:nvPicPr>
              <p:cNvPr id="16" name="Picture 15"/>
              <p:cNvPicPr>
                <a:picLocks noChangeAspect="1"/>
              </p:cNvPicPr>
              <p:nvPr/>
            </p:nvPicPr>
            <p:blipFill>
              <a:blip r:embed="rId7"/>
              <a:stretch>
                <a:fillRect/>
              </a:stretch>
            </p:blipFill>
            <p:spPr>
              <a:xfrm>
                <a:off x="2515332" y="4378330"/>
                <a:ext cx="653731" cy="1390118"/>
              </a:xfrm>
              <a:prstGeom prst="rect">
                <a:avLst/>
              </a:prstGeom>
            </p:spPr>
          </p:pic>
        </p:grpSp>
      </p:grpSp>
      <p:sp>
        <p:nvSpPr>
          <p:cNvPr id="19" name="TextBox 18"/>
          <p:cNvSpPr txBox="1"/>
          <p:nvPr/>
        </p:nvSpPr>
        <p:spPr>
          <a:xfrm>
            <a:off x="2090611" y="3352519"/>
            <a:ext cx="4784186" cy="1015663"/>
          </a:xfrm>
          <a:prstGeom prst="rect">
            <a:avLst/>
          </a:prstGeom>
          <a:solidFill>
            <a:srgbClr val="00B050">
              <a:alpha val="67000"/>
            </a:srgbClr>
          </a:solidFill>
          <a:effectLst>
            <a:softEdge rad="76200"/>
          </a:effectLst>
        </p:spPr>
        <p:txBody>
          <a:bodyPr wrap="square" rtlCol="0">
            <a:spAutoFit/>
          </a:bodyPr>
          <a:lstStyle/>
          <a:p>
            <a:r>
              <a:rPr lang="en-GB" sz="6000" b="1" dirty="0">
                <a:solidFill>
                  <a:schemeClr val="bg1"/>
                </a:solidFill>
                <a:latin typeface="+mj-lt"/>
              </a:rPr>
              <a:t>THANK YOU</a:t>
            </a:r>
          </a:p>
        </p:txBody>
      </p:sp>
    </p:spTree>
    <p:extLst>
      <p:ext uri="{BB962C8B-B14F-4D97-AF65-F5344CB8AC3E}">
        <p14:creationId xmlns:p14="http://schemas.microsoft.com/office/powerpoint/2010/main" val="476401446"/>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75" y="0"/>
            <a:ext cx="8280000" cy="828000"/>
          </a:xfrm>
        </p:spPr>
        <p:txBody>
          <a:bodyPr/>
          <a:lstStyle/>
          <a:p>
            <a:pPr algn="ctr"/>
            <a:r>
              <a:rPr lang="en-GB" sz="3600" cap="none" dirty="0"/>
              <a:t>Food security at different levels</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3</a:t>
            </a:fld>
            <a:endParaRPr lang="en-GB" altLang="en-US">
              <a:solidFill>
                <a:srgbClr val="50535A"/>
              </a:solidFill>
            </a:endParaRPr>
          </a:p>
        </p:txBody>
      </p:sp>
      <p:pic>
        <p:nvPicPr>
          <p:cNvPr id="3" name="Picture 2"/>
          <p:cNvPicPr>
            <a:picLocks noChangeAspect="1"/>
          </p:cNvPicPr>
          <p:nvPr/>
        </p:nvPicPr>
        <p:blipFill>
          <a:blip r:embed="rId2"/>
          <a:stretch>
            <a:fillRect/>
          </a:stretch>
        </p:blipFill>
        <p:spPr>
          <a:xfrm>
            <a:off x="262646" y="1195698"/>
            <a:ext cx="3132307" cy="3060116"/>
          </a:xfrm>
          <a:prstGeom prst="rect">
            <a:avLst/>
          </a:prstGeom>
        </p:spPr>
      </p:pic>
      <p:grpSp>
        <p:nvGrpSpPr>
          <p:cNvPr id="5" name="Group 4"/>
          <p:cNvGrpSpPr/>
          <p:nvPr/>
        </p:nvGrpSpPr>
        <p:grpSpPr>
          <a:xfrm>
            <a:off x="4098715" y="1530524"/>
            <a:ext cx="3929810" cy="1926466"/>
            <a:chOff x="4098715" y="1530524"/>
            <a:chExt cx="3929810" cy="1926466"/>
          </a:xfrm>
        </p:grpSpPr>
        <p:pic>
          <p:nvPicPr>
            <p:cNvPr id="8" name="Picture 7"/>
            <p:cNvPicPr>
              <a:picLocks noChangeAspect="1"/>
            </p:cNvPicPr>
            <p:nvPr/>
          </p:nvPicPr>
          <p:blipFill>
            <a:blip r:embed="rId3"/>
            <a:stretch>
              <a:fillRect/>
            </a:stretch>
          </p:blipFill>
          <p:spPr>
            <a:xfrm>
              <a:off x="4098715" y="1530524"/>
              <a:ext cx="3929810" cy="1926466"/>
            </a:xfrm>
            <a:prstGeom prst="rect">
              <a:avLst/>
            </a:prstGeom>
          </p:spPr>
        </p:pic>
        <p:sp>
          <p:nvSpPr>
            <p:cNvPr id="10" name="TextBox 9"/>
            <p:cNvSpPr txBox="1"/>
            <p:nvPr/>
          </p:nvSpPr>
          <p:spPr>
            <a:xfrm>
              <a:off x="5279710" y="1948114"/>
              <a:ext cx="1381789" cy="646331"/>
            </a:xfrm>
            <a:prstGeom prst="rect">
              <a:avLst/>
            </a:prstGeom>
            <a:noFill/>
          </p:spPr>
          <p:txBody>
            <a:bodyPr wrap="none" rtlCol="0">
              <a:spAutoFit/>
            </a:bodyPr>
            <a:lstStyle/>
            <a:p>
              <a:r>
                <a:rPr lang="en-GB" sz="3600" dirty="0">
                  <a:solidFill>
                    <a:schemeClr val="tx2"/>
                  </a:solidFill>
                  <a:latin typeface="+mn-lt"/>
                </a:rPr>
                <a:t>World</a:t>
              </a:r>
            </a:p>
          </p:txBody>
        </p:sp>
      </p:grpSp>
      <p:grpSp>
        <p:nvGrpSpPr>
          <p:cNvPr id="25" name="Group 24"/>
          <p:cNvGrpSpPr/>
          <p:nvPr/>
        </p:nvGrpSpPr>
        <p:grpSpPr>
          <a:xfrm>
            <a:off x="4212643" y="4221169"/>
            <a:ext cx="1956093" cy="1873389"/>
            <a:chOff x="528719" y="4363923"/>
            <a:chExt cx="1956093" cy="1873389"/>
          </a:xfrm>
        </p:grpSpPr>
        <p:pic>
          <p:nvPicPr>
            <p:cNvPr id="12" name="Picture 11"/>
            <p:cNvPicPr>
              <a:picLocks noChangeAspect="1"/>
            </p:cNvPicPr>
            <p:nvPr/>
          </p:nvPicPr>
          <p:blipFill>
            <a:blip r:embed="rId4"/>
            <a:stretch>
              <a:fillRect/>
            </a:stretch>
          </p:blipFill>
          <p:spPr>
            <a:xfrm>
              <a:off x="528719" y="4865611"/>
              <a:ext cx="1926828" cy="1371701"/>
            </a:xfrm>
            <a:prstGeom prst="rect">
              <a:avLst/>
            </a:prstGeom>
          </p:spPr>
        </p:pic>
        <p:sp>
          <p:nvSpPr>
            <p:cNvPr id="19" name="TextBox 18"/>
            <p:cNvSpPr txBox="1"/>
            <p:nvPr/>
          </p:nvSpPr>
          <p:spPr>
            <a:xfrm>
              <a:off x="706761" y="4363923"/>
              <a:ext cx="1778051" cy="461665"/>
            </a:xfrm>
            <a:prstGeom prst="rect">
              <a:avLst/>
            </a:prstGeom>
            <a:noFill/>
          </p:spPr>
          <p:txBody>
            <a:bodyPr wrap="none" rtlCol="0">
              <a:spAutoFit/>
            </a:bodyPr>
            <a:lstStyle/>
            <a:p>
              <a:r>
                <a:rPr lang="en-GB" dirty="0">
                  <a:solidFill>
                    <a:schemeClr val="tx2"/>
                  </a:solidFill>
                  <a:latin typeface="+mn-lt"/>
                </a:rPr>
                <a:t>Age/gender</a:t>
              </a:r>
            </a:p>
          </p:txBody>
        </p:sp>
      </p:grpSp>
      <p:grpSp>
        <p:nvGrpSpPr>
          <p:cNvPr id="24" name="Group 23"/>
          <p:cNvGrpSpPr/>
          <p:nvPr/>
        </p:nvGrpSpPr>
        <p:grpSpPr>
          <a:xfrm>
            <a:off x="6407294" y="3713338"/>
            <a:ext cx="2544669" cy="2487060"/>
            <a:chOff x="5950784" y="3625392"/>
            <a:chExt cx="2544669" cy="2487060"/>
          </a:xfrm>
        </p:grpSpPr>
        <p:pic>
          <p:nvPicPr>
            <p:cNvPr id="22" name="Picture 21"/>
            <p:cNvPicPr>
              <a:picLocks noChangeAspect="1"/>
            </p:cNvPicPr>
            <p:nvPr/>
          </p:nvPicPr>
          <p:blipFill>
            <a:blip r:embed="rId5"/>
            <a:stretch>
              <a:fillRect/>
            </a:stretch>
          </p:blipFill>
          <p:spPr>
            <a:xfrm>
              <a:off x="6447578" y="3750252"/>
              <a:ext cx="2047875" cy="2362200"/>
            </a:xfrm>
            <a:prstGeom prst="rect">
              <a:avLst/>
            </a:prstGeom>
          </p:spPr>
        </p:pic>
        <p:sp>
          <p:nvSpPr>
            <p:cNvPr id="23" name="TextBox 22"/>
            <p:cNvSpPr txBox="1"/>
            <p:nvPr/>
          </p:nvSpPr>
          <p:spPr>
            <a:xfrm>
              <a:off x="5950784" y="3625392"/>
              <a:ext cx="1127232" cy="1015663"/>
            </a:xfrm>
            <a:prstGeom prst="rect">
              <a:avLst/>
            </a:prstGeom>
            <a:noFill/>
          </p:spPr>
          <p:txBody>
            <a:bodyPr wrap="none" rtlCol="0">
              <a:spAutoFit/>
            </a:bodyPr>
            <a:lstStyle/>
            <a:p>
              <a:r>
                <a:rPr lang="en-GB" sz="2000" dirty="0">
                  <a:solidFill>
                    <a:schemeClr val="tx2"/>
                  </a:solidFill>
                  <a:latin typeface="+mn-lt"/>
                </a:rPr>
                <a:t>Regions</a:t>
              </a:r>
            </a:p>
            <a:p>
              <a:r>
                <a:rPr lang="en-GB" sz="2000" dirty="0">
                  <a:solidFill>
                    <a:schemeClr val="tx2"/>
                  </a:solidFill>
                  <a:latin typeface="+mn-lt"/>
                </a:rPr>
                <a:t>within </a:t>
              </a:r>
            </a:p>
            <a:p>
              <a:r>
                <a:rPr lang="en-GB" sz="2000" dirty="0">
                  <a:solidFill>
                    <a:schemeClr val="tx2"/>
                  </a:solidFill>
                  <a:latin typeface="+mn-lt"/>
                </a:rPr>
                <a:t>country</a:t>
              </a:r>
            </a:p>
          </p:txBody>
        </p:sp>
      </p:grpSp>
      <p:sp>
        <p:nvSpPr>
          <p:cNvPr id="26" name="TextBox 25"/>
          <p:cNvSpPr txBox="1"/>
          <p:nvPr/>
        </p:nvSpPr>
        <p:spPr>
          <a:xfrm>
            <a:off x="0" y="5288983"/>
            <a:ext cx="2409634" cy="1200329"/>
          </a:xfrm>
          <a:prstGeom prst="rect">
            <a:avLst/>
          </a:prstGeom>
          <a:noFill/>
          <a:ln w="28575">
            <a:solidFill>
              <a:schemeClr val="accent1"/>
            </a:solidFill>
          </a:ln>
        </p:spPr>
        <p:txBody>
          <a:bodyPr wrap="none" rtlCol="0">
            <a:spAutoFit/>
          </a:bodyPr>
          <a:lstStyle/>
          <a:p>
            <a:r>
              <a:rPr lang="en-GB" dirty="0">
                <a:solidFill>
                  <a:schemeClr val="tx2"/>
                </a:solidFill>
                <a:latin typeface="+mn-lt"/>
              </a:rPr>
              <a:t>Food security</a:t>
            </a:r>
          </a:p>
          <a:p>
            <a:pPr algn="ctr"/>
            <a:r>
              <a:rPr lang="en-GB" dirty="0">
                <a:solidFill>
                  <a:schemeClr val="tx2"/>
                </a:solidFill>
                <a:latin typeface="+mn-lt"/>
              </a:rPr>
              <a:t>≠</a:t>
            </a:r>
          </a:p>
          <a:p>
            <a:r>
              <a:rPr lang="en-GB" dirty="0">
                <a:solidFill>
                  <a:schemeClr val="tx2"/>
                </a:solidFill>
                <a:latin typeface="+mn-lt"/>
              </a:rPr>
              <a:t>Nutrient security</a:t>
            </a:r>
          </a:p>
        </p:txBody>
      </p:sp>
      <p:pic>
        <p:nvPicPr>
          <p:cNvPr id="20" name="Picture 19"/>
          <p:cNvPicPr>
            <a:picLocks noChangeAspect="1"/>
          </p:cNvPicPr>
          <p:nvPr/>
        </p:nvPicPr>
        <p:blipFill>
          <a:blip r:embed="rId6"/>
          <a:stretch>
            <a:fillRect/>
          </a:stretch>
        </p:blipFill>
        <p:spPr>
          <a:xfrm>
            <a:off x="2224846" y="4613410"/>
            <a:ext cx="1987797" cy="864748"/>
          </a:xfrm>
          <a:prstGeom prst="rect">
            <a:avLst/>
          </a:prstGeom>
        </p:spPr>
      </p:pic>
      <p:sp>
        <p:nvSpPr>
          <p:cNvPr id="16" name="TextBox 15"/>
          <p:cNvSpPr txBox="1"/>
          <p:nvPr/>
        </p:nvSpPr>
        <p:spPr>
          <a:xfrm>
            <a:off x="7485870" y="2596826"/>
            <a:ext cx="1263487" cy="461665"/>
          </a:xfrm>
          <a:prstGeom prst="rect">
            <a:avLst/>
          </a:prstGeom>
          <a:noFill/>
        </p:spPr>
        <p:txBody>
          <a:bodyPr wrap="none" rtlCol="0">
            <a:spAutoFit/>
          </a:bodyPr>
          <a:lstStyle/>
          <a:p>
            <a:r>
              <a:rPr lang="en-GB" dirty="0">
                <a:solidFill>
                  <a:schemeClr val="tx2"/>
                </a:solidFill>
                <a:latin typeface="+mn-lt"/>
              </a:rPr>
              <a:t>Country</a:t>
            </a:r>
          </a:p>
        </p:txBody>
      </p:sp>
    </p:spTree>
    <p:extLst>
      <p:ext uri="{BB962C8B-B14F-4D97-AF65-F5344CB8AC3E}">
        <p14:creationId xmlns:p14="http://schemas.microsoft.com/office/powerpoint/2010/main" val="3637795500"/>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2995361"/>
            <a:ext cx="8280000" cy="828000"/>
          </a:xfrm>
        </p:spPr>
        <p:txBody>
          <a:bodyPr/>
          <a:lstStyle/>
          <a:p>
            <a:pPr algn="ctr"/>
            <a:r>
              <a:rPr lang="en-GB" dirty="0"/>
              <a:t>WORLDWIDE FOOD SECURITY</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4</a:t>
            </a:fld>
            <a:endParaRPr lang="en-GB" altLang="en-US">
              <a:solidFill>
                <a:srgbClr val="50535A"/>
              </a:solidFill>
            </a:endParaRPr>
          </a:p>
        </p:txBody>
      </p:sp>
      <p:sp>
        <p:nvSpPr>
          <p:cNvPr id="6" name="Oval 5"/>
          <p:cNvSpPr/>
          <p:nvPr/>
        </p:nvSpPr>
        <p:spPr>
          <a:xfrm>
            <a:off x="3168000" y="581409"/>
            <a:ext cx="2396221" cy="2413951"/>
          </a:xfrm>
          <a:prstGeom prst="ellipse">
            <a:avLst/>
          </a:prstGeom>
          <a:blipFill>
            <a:blip r:embed="rId2"/>
            <a:stretch>
              <a:fillRect/>
            </a:stretch>
          </a:blipFill>
          <a:ln w="38100">
            <a:solidFill>
              <a:srgbClr val="EBF014"/>
            </a:solidFill>
          </a:ln>
        </p:spPr>
        <p:txBody>
          <a:bodyPr wrap="square" rtlCol="0" anchor="ctr">
            <a:spAutoFit/>
          </a:bodyPr>
          <a:lstStyle/>
          <a:p>
            <a:pPr algn="ctr"/>
            <a:endParaRPr lang="en-GB" dirty="0">
              <a:solidFill>
                <a:schemeClr val="tx2"/>
              </a:solidFill>
              <a:latin typeface="+mn-lt"/>
            </a:endParaRPr>
          </a:p>
        </p:txBody>
      </p:sp>
    </p:spTree>
    <p:extLst>
      <p:ext uri="{BB962C8B-B14F-4D97-AF65-F5344CB8AC3E}">
        <p14:creationId xmlns:p14="http://schemas.microsoft.com/office/powerpoint/2010/main" val="3833525918"/>
      </p:ext>
    </p:extLst>
  </p:cSld>
  <p:clrMapOvr>
    <a:masterClrMapping/>
  </p:clrMapOvr>
  <p:transition spd="slow">
    <p:strips/>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629" y="295395"/>
            <a:ext cx="6192838" cy="574171"/>
          </a:xfrm>
        </p:spPr>
        <p:txBody>
          <a:bodyPr anchor="t"/>
          <a:lstStyle/>
          <a:p>
            <a:pPr algn="ctr"/>
            <a:r>
              <a:rPr lang="en-GB" sz="2800" cap="none" dirty="0">
                <a:latin typeface="Arial"/>
                <a:cs typeface="Arial"/>
              </a:rPr>
              <a:t>Feeding an increasing world population</a:t>
            </a:r>
          </a:p>
        </p:txBody>
      </p:sp>
      <p:sp>
        <p:nvSpPr>
          <p:cNvPr id="3" name="Slide Number Placeholder 2"/>
          <p:cNvSpPr>
            <a:spLocks noGrp="1"/>
          </p:cNvSpPr>
          <p:nvPr>
            <p:ph type="sldNum" sz="quarter" idx="10"/>
          </p:nvPr>
        </p:nvSpPr>
        <p:spPr/>
        <p:txBody>
          <a:bodyPr/>
          <a:lstStyle/>
          <a:p>
            <a:fld id="{522FE192-DFFD-4ECB-BE4A-41BB1C4D835F}" type="slidenum">
              <a:rPr lang="en-GB" smtClean="0"/>
              <a:pPr/>
              <a:t>5</a:t>
            </a:fld>
            <a:endParaRPr lang="en-GB"/>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8500" y="936196"/>
            <a:ext cx="4686300" cy="2922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2411760" y="5661248"/>
            <a:ext cx="4248472" cy="584776"/>
          </a:xfrm>
          <a:prstGeom prst="rect">
            <a:avLst/>
          </a:prstGeom>
          <a:noFill/>
        </p:spPr>
        <p:txBody>
          <a:bodyPr wrap="square" rtlCol="0">
            <a:spAutoFit/>
          </a:bodyPr>
          <a:lstStyle/>
          <a:p>
            <a:r>
              <a:rPr lang="en-US" sz="3200" b="1" dirty="0">
                <a:latin typeface="Arial"/>
                <a:cs typeface="Arial"/>
              </a:rPr>
              <a:t>7.324 billion in world</a:t>
            </a:r>
          </a:p>
        </p:txBody>
      </p:sp>
      <p:pic>
        <p:nvPicPr>
          <p:cNvPr id="7" name="Picture 6"/>
          <p:cNvPicPr>
            <a:picLocks noChangeAspect="1"/>
          </p:cNvPicPr>
          <p:nvPr/>
        </p:nvPicPr>
        <p:blipFill>
          <a:blip r:embed="rId4"/>
          <a:stretch>
            <a:fillRect/>
          </a:stretch>
        </p:blipFill>
        <p:spPr>
          <a:xfrm>
            <a:off x="1547664" y="1268760"/>
            <a:ext cx="5856653" cy="4392488"/>
          </a:xfrm>
          <a:prstGeom prst="rect">
            <a:avLst/>
          </a:prstGeom>
        </p:spPr>
      </p:pic>
      <p:grpSp>
        <p:nvGrpSpPr>
          <p:cNvPr id="10" name="Group 9"/>
          <p:cNvGrpSpPr/>
          <p:nvPr/>
        </p:nvGrpSpPr>
        <p:grpSpPr>
          <a:xfrm>
            <a:off x="755576" y="1268760"/>
            <a:ext cx="7704856" cy="5017604"/>
            <a:chOff x="755576" y="1268760"/>
            <a:chExt cx="7704856" cy="5017604"/>
          </a:xfrm>
        </p:grpSpPr>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1268760"/>
              <a:ext cx="7704856" cy="50176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Connector 4"/>
            <p:cNvCxnSpPr/>
            <p:nvPr/>
          </p:nvCxnSpPr>
          <p:spPr bwMode="auto">
            <a:xfrm flipH="1" flipV="1">
              <a:off x="5997933" y="2782111"/>
              <a:ext cx="4026" cy="3005846"/>
            </a:xfrm>
            <a:prstGeom prst="line">
              <a:avLst/>
            </a:prstGeom>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 name="TextBox 7"/>
            <p:cNvSpPr txBox="1"/>
            <p:nvPr/>
          </p:nvSpPr>
          <p:spPr>
            <a:xfrm>
              <a:off x="6011694" y="2782111"/>
              <a:ext cx="470000" cy="338554"/>
            </a:xfrm>
            <a:prstGeom prst="rect">
              <a:avLst/>
            </a:prstGeom>
            <a:noFill/>
          </p:spPr>
          <p:txBody>
            <a:bodyPr wrap="none" rtlCol="0">
              <a:spAutoFit/>
            </a:bodyPr>
            <a:lstStyle/>
            <a:p>
              <a:r>
                <a:rPr lang="en-GB" sz="1600" b="1" dirty="0">
                  <a:solidFill>
                    <a:srgbClr val="FF0000"/>
                  </a:solidFill>
                  <a:latin typeface="+mn-lt"/>
                </a:rPr>
                <a:t>7.3</a:t>
              </a:r>
            </a:p>
          </p:txBody>
        </p:sp>
        <p:sp>
          <p:nvSpPr>
            <p:cNvPr id="13" name="TextBox 12"/>
            <p:cNvSpPr txBox="1"/>
            <p:nvPr/>
          </p:nvSpPr>
          <p:spPr>
            <a:xfrm>
              <a:off x="7948336" y="1713982"/>
              <a:ext cx="496138" cy="338554"/>
            </a:xfrm>
            <a:prstGeom prst="rect">
              <a:avLst/>
            </a:prstGeom>
            <a:noFill/>
          </p:spPr>
          <p:txBody>
            <a:bodyPr wrap="square" rtlCol="0">
              <a:spAutoFit/>
            </a:bodyPr>
            <a:lstStyle/>
            <a:p>
              <a:r>
                <a:rPr lang="en-GB" sz="1600" b="1" dirty="0">
                  <a:solidFill>
                    <a:srgbClr val="FF0000"/>
                  </a:solidFill>
                  <a:latin typeface="+mn-lt"/>
                </a:rPr>
                <a:t>9.3</a:t>
              </a:r>
            </a:p>
          </p:txBody>
        </p:sp>
      </p:grpSp>
      <p:pic>
        <p:nvPicPr>
          <p:cNvPr id="15" name="Picture 14"/>
          <p:cNvPicPr>
            <a:picLocks noChangeAspect="1"/>
          </p:cNvPicPr>
          <p:nvPr/>
        </p:nvPicPr>
        <p:blipFill>
          <a:blip r:embed="rId6"/>
          <a:stretch>
            <a:fillRect/>
          </a:stretch>
        </p:blipFill>
        <p:spPr>
          <a:xfrm>
            <a:off x="529774" y="936196"/>
            <a:ext cx="3867548" cy="2409495"/>
          </a:xfrm>
          <a:prstGeom prst="rect">
            <a:avLst/>
          </a:prstGeom>
        </p:spPr>
      </p:pic>
    </p:spTree>
    <p:extLst>
      <p:ext uri="{BB962C8B-B14F-4D97-AF65-F5344CB8AC3E}">
        <p14:creationId xmlns:p14="http://schemas.microsoft.com/office/powerpoint/2010/main" val="42719155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6018" y="964406"/>
            <a:ext cx="6268781" cy="835819"/>
          </a:xfrm>
        </p:spPr>
        <p:txBody>
          <a:bodyPr/>
          <a:lstStyle/>
          <a:p>
            <a:pPr algn="ctr"/>
            <a:r>
              <a:rPr lang="en-GB" dirty="0"/>
              <a:t>COUNTRY FOOD SECURITY</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6</a:t>
            </a:fld>
            <a:endParaRPr lang="en-GB" altLang="en-US">
              <a:solidFill>
                <a:srgbClr val="50535A"/>
              </a:solidFill>
            </a:endParaRPr>
          </a:p>
        </p:txBody>
      </p:sp>
      <p:pic>
        <p:nvPicPr>
          <p:cNvPr id="3" name="Picture 2"/>
          <p:cNvPicPr>
            <a:picLocks noChangeAspect="1"/>
          </p:cNvPicPr>
          <p:nvPr/>
        </p:nvPicPr>
        <p:blipFill>
          <a:blip r:embed="rId2"/>
          <a:stretch>
            <a:fillRect/>
          </a:stretch>
        </p:blipFill>
        <p:spPr>
          <a:xfrm>
            <a:off x="6903895" y="4552807"/>
            <a:ext cx="1385888" cy="1684505"/>
          </a:xfrm>
          <a:prstGeom prst="rect">
            <a:avLst/>
          </a:prstGeom>
        </p:spPr>
      </p:pic>
      <p:pic>
        <p:nvPicPr>
          <p:cNvPr id="7" name="Picture 6"/>
          <p:cNvPicPr>
            <a:picLocks noChangeAspect="1"/>
          </p:cNvPicPr>
          <p:nvPr/>
        </p:nvPicPr>
        <p:blipFill>
          <a:blip r:embed="rId3"/>
          <a:stretch>
            <a:fillRect/>
          </a:stretch>
        </p:blipFill>
        <p:spPr>
          <a:xfrm>
            <a:off x="424800" y="223413"/>
            <a:ext cx="1668493" cy="1863902"/>
          </a:xfrm>
          <a:prstGeom prst="rect">
            <a:avLst/>
          </a:prstGeom>
        </p:spPr>
      </p:pic>
      <p:pic>
        <p:nvPicPr>
          <p:cNvPr id="8" name="Picture 7">
            <a:extLst>
              <a:ext uri="{FF2B5EF4-FFF2-40B4-BE49-F238E27FC236}">
                <a16:creationId xmlns:a16="http://schemas.microsoft.com/office/drawing/2014/main" id="{F17038B4-F582-4A30-BA9F-A931CA0CCC82}"/>
              </a:ext>
            </a:extLst>
          </p:cNvPr>
          <p:cNvPicPr>
            <a:picLocks noChangeAspect="1"/>
          </p:cNvPicPr>
          <p:nvPr/>
        </p:nvPicPr>
        <p:blipFill>
          <a:blip r:embed="rId4"/>
          <a:stretch>
            <a:fillRect/>
          </a:stretch>
        </p:blipFill>
        <p:spPr>
          <a:xfrm>
            <a:off x="285750" y="2150687"/>
            <a:ext cx="6618145" cy="4305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0701491"/>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35" y="376962"/>
            <a:ext cx="8280000" cy="828000"/>
          </a:xfrm>
        </p:spPr>
        <p:txBody>
          <a:bodyPr anchor="t"/>
          <a:lstStyle/>
          <a:p>
            <a:r>
              <a:rPr lang="en-GB" sz="2400" cap="none" dirty="0">
                <a:solidFill>
                  <a:srgbClr val="CC0000"/>
                </a:solidFill>
                <a:latin typeface="Effra" panose="020B0604020202020204" charset="0"/>
                <a:cs typeface="Effra" panose="020B0604020202020204" charset="0"/>
              </a:rPr>
              <a:t>New Nordic (NND) vs. average Danish diet (ADD)</a:t>
            </a:r>
            <a:endParaRPr lang="en-GB" sz="2400" dirty="0"/>
          </a:p>
        </p:txBody>
      </p:sp>
      <p:pic>
        <p:nvPicPr>
          <p:cNvPr id="18" name="Picture 17"/>
          <p:cNvPicPr>
            <a:picLocks noChangeAspect="1"/>
          </p:cNvPicPr>
          <p:nvPr/>
        </p:nvPicPr>
        <p:blipFill>
          <a:blip r:embed="rId2"/>
          <a:stretch>
            <a:fillRect/>
          </a:stretch>
        </p:blipFill>
        <p:spPr>
          <a:xfrm>
            <a:off x="7942624" y="910795"/>
            <a:ext cx="845072" cy="944045"/>
          </a:xfrm>
          <a:prstGeom prst="rect">
            <a:avLst/>
          </a:prstGeom>
        </p:spPr>
      </p:pic>
      <p:sp>
        <p:nvSpPr>
          <p:cNvPr id="21" name="Rectangle 20"/>
          <p:cNvSpPr/>
          <p:nvPr/>
        </p:nvSpPr>
        <p:spPr>
          <a:xfrm>
            <a:off x="6293710" y="916013"/>
            <a:ext cx="1221809" cy="338554"/>
          </a:xfrm>
          <a:prstGeom prst="rect">
            <a:avLst/>
          </a:prstGeom>
        </p:spPr>
        <p:txBody>
          <a:bodyPr wrap="none">
            <a:spAutoFit/>
          </a:bodyPr>
          <a:lstStyle/>
          <a:p>
            <a:r>
              <a:rPr lang="en-GB" sz="1600" b="1">
                <a:latin typeface="+mn-lt"/>
                <a:ea typeface="Calibri" panose="020F0502020204030204" pitchFamily="34" charset="0"/>
              </a:rPr>
              <a:t>Saxe, 2014</a:t>
            </a:r>
            <a:endParaRPr lang="en-GB" sz="1600" b="1">
              <a:latin typeface="+mn-lt"/>
            </a:endParaRPr>
          </a:p>
        </p:txBody>
      </p:sp>
      <p:grpSp>
        <p:nvGrpSpPr>
          <p:cNvPr id="5" name="Group 4"/>
          <p:cNvGrpSpPr/>
          <p:nvPr/>
        </p:nvGrpSpPr>
        <p:grpSpPr>
          <a:xfrm>
            <a:off x="0" y="1769603"/>
            <a:ext cx="9006840" cy="4621862"/>
            <a:chOff x="0" y="1769603"/>
            <a:chExt cx="9006840" cy="4621862"/>
          </a:xfrm>
        </p:grpSpPr>
        <p:grpSp>
          <p:nvGrpSpPr>
            <p:cNvPr id="20" name="Group 19"/>
            <p:cNvGrpSpPr/>
            <p:nvPr/>
          </p:nvGrpSpPr>
          <p:grpSpPr>
            <a:xfrm>
              <a:off x="0" y="1769603"/>
              <a:ext cx="9006840" cy="4621862"/>
              <a:chOff x="0" y="1769603"/>
              <a:chExt cx="9006840" cy="4621862"/>
            </a:xfrm>
          </p:grpSpPr>
          <p:grpSp>
            <p:nvGrpSpPr>
              <p:cNvPr id="17" name="Group 16"/>
              <p:cNvGrpSpPr/>
              <p:nvPr/>
            </p:nvGrpSpPr>
            <p:grpSpPr>
              <a:xfrm>
                <a:off x="0" y="1769603"/>
                <a:ext cx="8896350" cy="4621862"/>
                <a:chOff x="0" y="1769603"/>
                <a:chExt cx="8896350" cy="4621862"/>
              </a:xfrm>
            </p:grpSpPr>
            <p:grpSp>
              <p:nvGrpSpPr>
                <p:cNvPr id="11" name="Group 10"/>
                <p:cNvGrpSpPr/>
                <p:nvPr/>
              </p:nvGrpSpPr>
              <p:grpSpPr>
                <a:xfrm>
                  <a:off x="0" y="2048256"/>
                  <a:ext cx="8896350" cy="4343209"/>
                  <a:chOff x="0" y="2048256"/>
                  <a:chExt cx="8896350" cy="4343209"/>
                </a:xfrm>
              </p:grpSpPr>
              <p:grpSp>
                <p:nvGrpSpPr>
                  <p:cNvPr id="9" name="Group 8"/>
                  <p:cNvGrpSpPr/>
                  <p:nvPr/>
                </p:nvGrpSpPr>
                <p:grpSpPr>
                  <a:xfrm>
                    <a:off x="0" y="2048256"/>
                    <a:ext cx="8896350" cy="4343209"/>
                    <a:chOff x="0" y="2048256"/>
                    <a:chExt cx="8896350" cy="4343209"/>
                  </a:xfrm>
                </p:grpSpPr>
                <p:pic>
                  <p:nvPicPr>
                    <p:cNvPr id="6" name="Picture 5"/>
                    <p:cNvPicPr>
                      <a:picLocks noChangeAspect="1"/>
                    </p:cNvPicPr>
                    <p:nvPr/>
                  </p:nvPicPr>
                  <p:blipFill>
                    <a:blip r:embed="rId3"/>
                    <a:stretch>
                      <a:fillRect/>
                    </a:stretch>
                  </p:blipFill>
                  <p:spPr>
                    <a:xfrm>
                      <a:off x="0" y="2514790"/>
                      <a:ext cx="8896350" cy="3876675"/>
                    </a:xfrm>
                    <a:prstGeom prst="rect">
                      <a:avLst/>
                    </a:prstGeom>
                  </p:spPr>
                </p:pic>
                <p:sp>
                  <p:nvSpPr>
                    <p:cNvPr id="7" name="TextBox 6"/>
                    <p:cNvSpPr txBox="1"/>
                    <p:nvPr/>
                  </p:nvSpPr>
                  <p:spPr>
                    <a:xfrm rot="20011417">
                      <a:off x="210312" y="2048256"/>
                      <a:ext cx="1367682"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kg/person/year</a:t>
                      </a:r>
                    </a:p>
                  </p:txBody>
                </p:sp>
                <p:sp>
                  <p:nvSpPr>
                    <p:cNvPr id="8" name="TextBox 7"/>
                    <p:cNvSpPr txBox="1"/>
                    <p:nvPr/>
                  </p:nvSpPr>
                  <p:spPr>
                    <a:xfrm rot="20011417">
                      <a:off x="5007865" y="2048257"/>
                      <a:ext cx="1367682"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kg/person/year</a:t>
                      </a:r>
                    </a:p>
                  </p:txBody>
                </p:sp>
              </p:grpSp>
              <p:sp>
                <p:nvSpPr>
                  <p:cNvPr id="10" name="TextBox 9"/>
                  <p:cNvSpPr txBox="1"/>
                  <p:nvPr/>
                </p:nvSpPr>
                <p:spPr>
                  <a:xfrm>
                    <a:off x="2221992" y="5590032"/>
                    <a:ext cx="312906" cy="369332"/>
                  </a:xfrm>
                  <a:prstGeom prst="rect">
                    <a:avLst/>
                  </a:prstGeom>
                  <a:noFill/>
                </p:spPr>
                <p:txBody>
                  <a:bodyPr wrap="none" rtlCol="0">
                    <a:spAutoFit/>
                  </a:bodyPr>
                  <a:lstStyle/>
                  <a:p>
                    <a:r>
                      <a:rPr lang="en-GB" sz="1800" b="1" dirty="0">
                        <a:solidFill>
                          <a:schemeClr val="accent4">
                            <a:lumMod val="75000"/>
                          </a:schemeClr>
                        </a:solidFill>
                        <a:latin typeface="Effra Bold" panose="020B0604020202020204" charset="0"/>
                        <a:cs typeface="Effra Bold" panose="020B0604020202020204" charset="0"/>
                      </a:rPr>
                      <a:t>0</a:t>
                    </a:r>
                  </a:p>
                </p:txBody>
              </p:sp>
            </p:grpSp>
            <p:grpSp>
              <p:nvGrpSpPr>
                <p:cNvPr id="16" name="Group 15"/>
                <p:cNvGrpSpPr/>
                <p:nvPr/>
              </p:nvGrpSpPr>
              <p:grpSpPr>
                <a:xfrm>
                  <a:off x="6894576" y="1769603"/>
                  <a:ext cx="960878" cy="665438"/>
                  <a:chOff x="6894576" y="1769603"/>
                  <a:chExt cx="960878" cy="665438"/>
                </a:xfrm>
              </p:grpSpPr>
              <p:sp>
                <p:nvSpPr>
                  <p:cNvPr id="12" name="Rectangle 11"/>
                  <p:cNvSpPr/>
                  <p:nvPr/>
                </p:nvSpPr>
                <p:spPr>
                  <a:xfrm>
                    <a:off x="6894576" y="1865376"/>
                    <a:ext cx="265176" cy="210312"/>
                  </a:xfrm>
                  <a:prstGeom prst="rect">
                    <a:avLst/>
                  </a:prstGeom>
                  <a:solidFill>
                    <a:schemeClr val="accent5">
                      <a:lumMod val="75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894576" y="2145219"/>
                    <a:ext cx="283464" cy="210312"/>
                  </a:xfrm>
                  <a:prstGeom prst="rect">
                    <a:avLst/>
                  </a:prstGeom>
                  <a:solidFill>
                    <a:srgbClr val="92D050"/>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7213994" y="1769603"/>
                    <a:ext cx="603050" cy="369332"/>
                  </a:xfrm>
                  <a:prstGeom prst="rect">
                    <a:avLst/>
                  </a:prstGeom>
                  <a:noFill/>
                </p:spPr>
                <p:txBody>
                  <a:bodyPr wrap="none" rtlCol="0">
                    <a:spAutoFit/>
                  </a:bodyPr>
                  <a:lstStyle/>
                  <a:p>
                    <a:r>
                      <a:rPr lang="en-GB" dirty="0"/>
                      <a:t>ADD</a:t>
                    </a:r>
                  </a:p>
                </p:txBody>
              </p:sp>
              <p:sp>
                <p:nvSpPr>
                  <p:cNvPr id="15" name="TextBox 14"/>
                  <p:cNvSpPr txBox="1"/>
                  <p:nvPr/>
                </p:nvSpPr>
                <p:spPr>
                  <a:xfrm>
                    <a:off x="7229962" y="2065709"/>
                    <a:ext cx="625492" cy="369332"/>
                  </a:xfrm>
                  <a:prstGeom prst="rect">
                    <a:avLst/>
                  </a:prstGeom>
                  <a:noFill/>
                </p:spPr>
                <p:txBody>
                  <a:bodyPr wrap="none" rtlCol="0">
                    <a:spAutoFit/>
                  </a:bodyPr>
                  <a:lstStyle/>
                  <a:p>
                    <a:r>
                      <a:rPr lang="en-GB" dirty="0"/>
                      <a:t>NND</a:t>
                    </a:r>
                  </a:p>
                </p:txBody>
              </p:sp>
            </p:grpSp>
          </p:grpSp>
          <p:cxnSp>
            <p:nvCxnSpPr>
              <p:cNvPr id="4" name="Straight Connector 3"/>
              <p:cNvCxnSpPr/>
              <p:nvPr/>
            </p:nvCxnSpPr>
            <p:spPr bwMode="auto">
              <a:xfrm>
                <a:off x="448056" y="5904798"/>
                <a:ext cx="4242816" cy="0"/>
              </a:xfrm>
              <a:prstGeom prst="line">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 name="Straight Connector 18"/>
              <p:cNvCxnSpPr/>
              <p:nvPr/>
            </p:nvCxnSpPr>
            <p:spPr bwMode="auto">
              <a:xfrm>
                <a:off x="5316802" y="5886510"/>
                <a:ext cx="3690038" cy="0"/>
              </a:xfrm>
              <a:prstGeom prst="line">
                <a:avLst/>
              </a:prstGeom>
              <a:noFill/>
              <a:ln w="158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3" name="TextBox 2"/>
            <p:cNvSpPr txBox="1"/>
            <p:nvPr/>
          </p:nvSpPr>
          <p:spPr>
            <a:xfrm>
              <a:off x="7817265" y="5573815"/>
              <a:ext cx="505267" cy="369332"/>
            </a:xfrm>
            <a:prstGeom prst="rect">
              <a:avLst/>
            </a:prstGeom>
            <a:noFill/>
          </p:spPr>
          <p:txBody>
            <a:bodyPr wrap="none" rtlCol="0">
              <a:spAutoFit/>
            </a:bodyPr>
            <a:lstStyle/>
            <a:p>
              <a:r>
                <a:rPr lang="en-GB" sz="1800" b="1" dirty="0">
                  <a:solidFill>
                    <a:schemeClr val="accent5">
                      <a:lumMod val="75000"/>
                    </a:schemeClr>
                  </a:solidFill>
                  <a:latin typeface="+mn-lt"/>
                </a:rPr>
                <a:t>0.1</a:t>
              </a:r>
            </a:p>
          </p:txBody>
        </p:sp>
      </p:grpSp>
    </p:spTree>
    <p:extLst>
      <p:ext uri="{BB962C8B-B14F-4D97-AF65-F5344CB8AC3E}">
        <p14:creationId xmlns:p14="http://schemas.microsoft.com/office/powerpoint/2010/main" val="15656355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54586" y="1488132"/>
            <a:ext cx="7519690" cy="5019675"/>
            <a:chOff x="754586" y="1488132"/>
            <a:chExt cx="7519690" cy="5019675"/>
          </a:xfrm>
        </p:grpSpPr>
        <p:pic>
          <p:nvPicPr>
            <p:cNvPr id="4" name="Picture 3"/>
            <p:cNvPicPr>
              <a:picLocks noChangeAspect="1"/>
            </p:cNvPicPr>
            <p:nvPr/>
          </p:nvPicPr>
          <p:blipFill>
            <a:blip r:embed="rId3"/>
            <a:stretch>
              <a:fillRect/>
            </a:stretch>
          </p:blipFill>
          <p:spPr>
            <a:xfrm>
              <a:off x="1216251" y="1488132"/>
              <a:ext cx="7058025" cy="5019675"/>
            </a:xfrm>
            <a:prstGeom prst="rect">
              <a:avLst/>
            </a:prstGeom>
          </p:spPr>
        </p:pic>
        <p:sp>
          <p:nvSpPr>
            <p:cNvPr id="5" name="TextBox 4"/>
            <p:cNvSpPr txBox="1"/>
            <p:nvPr/>
          </p:nvSpPr>
          <p:spPr>
            <a:xfrm rot="16200000">
              <a:off x="-323850" y="3352800"/>
              <a:ext cx="2618537" cy="461665"/>
            </a:xfrm>
            <a:prstGeom prst="rect">
              <a:avLst/>
            </a:prstGeom>
            <a:noFill/>
          </p:spPr>
          <p:txBody>
            <a:bodyPr wrap="none" rtlCol="0">
              <a:spAutoFit/>
            </a:bodyPr>
            <a:lstStyle/>
            <a:p>
              <a:r>
                <a:rPr lang="en-GB" dirty="0"/>
                <a:t>Change in BW (kg)</a:t>
              </a:r>
            </a:p>
          </p:txBody>
        </p:sp>
        <p:sp>
          <p:nvSpPr>
            <p:cNvPr id="6" name="TextBox 5"/>
            <p:cNvSpPr txBox="1"/>
            <p:nvPr/>
          </p:nvSpPr>
          <p:spPr>
            <a:xfrm>
              <a:off x="6948489" y="6073751"/>
              <a:ext cx="963918" cy="400110"/>
            </a:xfrm>
            <a:prstGeom prst="rect">
              <a:avLst/>
            </a:prstGeom>
            <a:noFill/>
          </p:spPr>
          <p:txBody>
            <a:bodyPr wrap="none" rtlCol="0">
              <a:spAutoFit/>
            </a:bodyPr>
            <a:lstStyle/>
            <a:p>
              <a:r>
                <a:rPr lang="en-GB" sz="2000" dirty="0">
                  <a:latin typeface="Effra" panose="020B0604020202020204" charset="0"/>
                  <a:cs typeface="Effra" panose="020B0604020202020204" charset="0"/>
                </a:rPr>
                <a:t>Weeks</a:t>
              </a:r>
            </a:p>
          </p:txBody>
        </p:sp>
        <p:sp>
          <p:nvSpPr>
            <p:cNvPr id="7" name="TextBox 6"/>
            <p:cNvSpPr txBox="1"/>
            <p:nvPr/>
          </p:nvSpPr>
          <p:spPr>
            <a:xfrm>
              <a:off x="1914525" y="6012196"/>
              <a:ext cx="1280030" cy="338554"/>
            </a:xfrm>
            <a:prstGeom prst="rect">
              <a:avLst/>
            </a:prstGeom>
            <a:noFill/>
          </p:spPr>
          <p:txBody>
            <a:bodyPr wrap="none" rtlCol="0">
              <a:spAutoFit/>
            </a:bodyPr>
            <a:lstStyle/>
            <a:p>
              <a:r>
                <a:rPr lang="en-GB" sz="1600" dirty="0"/>
                <a:t>Intervention</a:t>
              </a:r>
            </a:p>
          </p:txBody>
        </p:sp>
        <p:sp>
          <p:nvSpPr>
            <p:cNvPr id="8" name="TextBox 7"/>
            <p:cNvSpPr txBox="1"/>
            <p:nvPr/>
          </p:nvSpPr>
          <p:spPr>
            <a:xfrm>
              <a:off x="4562475" y="6006004"/>
              <a:ext cx="1033809" cy="338554"/>
            </a:xfrm>
            <a:prstGeom prst="rect">
              <a:avLst/>
            </a:prstGeom>
            <a:noFill/>
          </p:spPr>
          <p:txBody>
            <a:bodyPr wrap="none" rtlCol="0">
              <a:spAutoFit/>
            </a:bodyPr>
            <a:lstStyle/>
            <a:p>
              <a:r>
                <a:rPr lang="en-GB" sz="1600" dirty="0"/>
                <a:t>Follow up</a:t>
              </a:r>
            </a:p>
          </p:txBody>
        </p:sp>
      </p:grpSp>
      <p:sp>
        <p:nvSpPr>
          <p:cNvPr id="2" name="Title 1"/>
          <p:cNvSpPr>
            <a:spLocks noGrp="1"/>
          </p:cNvSpPr>
          <p:nvPr>
            <p:ph type="title"/>
          </p:nvPr>
        </p:nvSpPr>
        <p:spPr>
          <a:xfrm>
            <a:off x="388155" y="317194"/>
            <a:ext cx="6192838" cy="1143000"/>
          </a:xfrm>
        </p:spPr>
        <p:txBody>
          <a:bodyPr anchor="t"/>
          <a:lstStyle/>
          <a:p>
            <a:r>
              <a:rPr lang="en-GB" sz="2800" cap="none" dirty="0">
                <a:solidFill>
                  <a:srgbClr val="CC0000"/>
                </a:solidFill>
                <a:latin typeface="Effra" panose="020B0604020202020204" charset="0"/>
                <a:cs typeface="Effra" panose="020B0604020202020204" charset="0"/>
              </a:rPr>
              <a:t>Changes in BW on new Nordic (</a:t>
            </a:r>
            <a:r>
              <a:rPr lang="en-GB" sz="2800" cap="none" dirty="0" err="1">
                <a:solidFill>
                  <a:srgbClr val="CC0000"/>
                </a:solidFill>
                <a:latin typeface="Effra" panose="020B0604020202020204" charset="0"/>
                <a:cs typeface="Effra" panose="020B0604020202020204" charset="0"/>
              </a:rPr>
              <a:t>NND</a:t>
            </a:r>
            <a:r>
              <a:rPr lang="en-GB" sz="2800" cap="none" dirty="0">
                <a:solidFill>
                  <a:srgbClr val="CC0000"/>
                </a:solidFill>
                <a:latin typeface="Effra" panose="020B0604020202020204" charset="0"/>
                <a:cs typeface="Effra" panose="020B0604020202020204" charset="0"/>
              </a:rPr>
              <a:t>) </a:t>
            </a:r>
            <a:br>
              <a:rPr lang="en-GB" sz="2800" cap="none" dirty="0">
                <a:solidFill>
                  <a:srgbClr val="CC0000"/>
                </a:solidFill>
                <a:latin typeface="Effra" panose="020B0604020202020204" charset="0"/>
                <a:cs typeface="Effra" panose="020B0604020202020204" charset="0"/>
              </a:rPr>
            </a:br>
            <a:r>
              <a:rPr lang="en-GB" sz="2800" cap="none" dirty="0">
                <a:solidFill>
                  <a:srgbClr val="CC0000"/>
                </a:solidFill>
                <a:latin typeface="Effra" panose="020B0604020202020204" charset="0"/>
                <a:cs typeface="Effra" panose="020B0604020202020204" charset="0"/>
              </a:rPr>
              <a:t>and average Danish diet (ADD)</a:t>
            </a:r>
          </a:p>
        </p:txBody>
      </p:sp>
      <p:sp>
        <p:nvSpPr>
          <p:cNvPr id="3" name="Slide Number Placeholder 2"/>
          <p:cNvSpPr>
            <a:spLocks noGrp="1"/>
          </p:cNvSpPr>
          <p:nvPr>
            <p:ph type="sldNum" sz="quarter" idx="10"/>
          </p:nvPr>
        </p:nvSpPr>
        <p:spPr/>
        <p:txBody>
          <a:bodyPr/>
          <a:lstStyle/>
          <a:p>
            <a:pPr>
              <a:defRPr/>
            </a:pPr>
            <a:fld id="{11E4944C-41BF-427F-8A81-F1F58701C9F6}" type="slidenum">
              <a:rPr lang="en-US" smtClean="0"/>
              <a:pPr>
                <a:defRPr/>
              </a:pPr>
              <a:t>8</a:t>
            </a:fld>
            <a:endParaRPr lang="en-US" dirty="0"/>
          </a:p>
        </p:txBody>
      </p:sp>
      <p:sp>
        <p:nvSpPr>
          <p:cNvPr id="11" name="Rectangle 10"/>
          <p:cNvSpPr/>
          <p:nvPr/>
        </p:nvSpPr>
        <p:spPr>
          <a:xfrm>
            <a:off x="6948489" y="899907"/>
            <a:ext cx="2079415" cy="338554"/>
          </a:xfrm>
          <a:prstGeom prst="rect">
            <a:avLst/>
          </a:prstGeom>
        </p:spPr>
        <p:txBody>
          <a:bodyPr wrap="none">
            <a:spAutoFit/>
          </a:bodyPr>
          <a:lstStyle/>
          <a:p>
            <a:r>
              <a:rPr lang="en-GB" sz="1600" b="1" dirty="0" err="1">
                <a:latin typeface="+mn-lt"/>
                <a:ea typeface="Calibri" panose="020F0502020204030204" pitchFamily="34" charset="0"/>
              </a:rPr>
              <a:t>Poulsen</a:t>
            </a:r>
            <a:r>
              <a:rPr lang="en-GB" sz="1600" b="1" dirty="0">
                <a:latin typeface="+mn-lt"/>
                <a:ea typeface="Calibri" panose="020F0502020204030204" pitchFamily="34" charset="0"/>
              </a:rPr>
              <a:t> et al., 2014</a:t>
            </a:r>
            <a:endParaRPr lang="en-GB" sz="1600" b="1" dirty="0">
              <a:latin typeface="+mn-lt"/>
            </a:endParaRPr>
          </a:p>
        </p:txBody>
      </p:sp>
      <p:pic>
        <p:nvPicPr>
          <p:cNvPr id="16" name="Picture 15"/>
          <p:cNvPicPr>
            <a:picLocks noChangeAspect="1"/>
          </p:cNvPicPr>
          <p:nvPr/>
        </p:nvPicPr>
        <p:blipFill>
          <a:blip r:embed="rId4"/>
          <a:stretch>
            <a:fillRect/>
          </a:stretch>
        </p:blipFill>
        <p:spPr>
          <a:xfrm>
            <a:off x="8087530" y="1266399"/>
            <a:ext cx="804017" cy="898181"/>
          </a:xfrm>
          <a:prstGeom prst="rect">
            <a:avLst/>
          </a:prstGeom>
        </p:spPr>
      </p:pic>
    </p:spTree>
    <p:extLst>
      <p:ext uri="{BB962C8B-B14F-4D97-AF65-F5344CB8AC3E}">
        <p14:creationId xmlns:p14="http://schemas.microsoft.com/office/powerpoint/2010/main" val="33714052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54586" y="1488132"/>
            <a:ext cx="7519690" cy="5019675"/>
            <a:chOff x="754586" y="1488132"/>
            <a:chExt cx="7519690" cy="5019675"/>
          </a:xfrm>
        </p:grpSpPr>
        <p:pic>
          <p:nvPicPr>
            <p:cNvPr id="4" name="Picture 3"/>
            <p:cNvPicPr>
              <a:picLocks noChangeAspect="1"/>
            </p:cNvPicPr>
            <p:nvPr/>
          </p:nvPicPr>
          <p:blipFill>
            <a:blip r:embed="rId3"/>
            <a:stretch>
              <a:fillRect/>
            </a:stretch>
          </p:blipFill>
          <p:spPr>
            <a:xfrm>
              <a:off x="1216251" y="1488132"/>
              <a:ext cx="7058025" cy="5019675"/>
            </a:xfrm>
            <a:prstGeom prst="rect">
              <a:avLst/>
            </a:prstGeom>
          </p:spPr>
        </p:pic>
        <p:sp>
          <p:nvSpPr>
            <p:cNvPr id="5" name="TextBox 4"/>
            <p:cNvSpPr txBox="1"/>
            <p:nvPr/>
          </p:nvSpPr>
          <p:spPr>
            <a:xfrm rot="16200000">
              <a:off x="-323850" y="3352800"/>
              <a:ext cx="2618537" cy="461665"/>
            </a:xfrm>
            <a:prstGeom prst="rect">
              <a:avLst/>
            </a:prstGeom>
            <a:noFill/>
          </p:spPr>
          <p:txBody>
            <a:bodyPr wrap="none" rtlCol="0">
              <a:spAutoFit/>
            </a:bodyPr>
            <a:lstStyle/>
            <a:p>
              <a:r>
                <a:rPr lang="en-GB" dirty="0"/>
                <a:t>Change in BW (kg)</a:t>
              </a:r>
            </a:p>
          </p:txBody>
        </p:sp>
        <p:sp>
          <p:nvSpPr>
            <p:cNvPr id="6" name="TextBox 5"/>
            <p:cNvSpPr txBox="1"/>
            <p:nvPr/>
          </p:nvSpPr>
          <p:spPr>
            <a:xfrm>
              <a:off x="6948489" y="6073751"/>
              <a:ext cx="963918" cy="400110"/>
            </a:xfrm>
            <a:prstGeom prst="rect">
              <a:avLst/>
            </a:prstGeom>
            <a:noFill/>
          </p:spPr>
          <p:txBody>
            <a:bodyPr wrap="none" rtlCol="0">
              <a:spAutoFit/>
            </a:bodyPr>
            <a:lstStyle/>
            <a:p>
              <a:r>
                <a:rPr lang="en-GB" sz="2000" dirty="0">
                  <a:latin typeface="Effra" panose="020B0604020202020204" charset="0"/>
                  <a:cs typeface="Effra" panose="020B0604020202020204" charset="0"/>
                </a:rPr>
                <a:t>Weeks</a:t>
              </a:r>
            </a:p>
          </p:txBody>
        </p:sp>
        <p:sp>
          <p:nvSpPr>
            <p:cNvPr id="7" name="TextBox 6"/>
            <p:cNvSpPr txBox="1"/>
            <p:nvPr/>
          </p:nvSpPr>
          <p:spPr>
            <a:xfrm>
              <a:off x="1914525" y="6012196"/>
              <a:ext cx="1280030" cy="338554"/>
            </a:xfrm>
            <a:prstGeom prst="rect">
              <a:avLst/>
            </a:prstGeom>
            <a:noFill/>
          </p:spPr>
          <p:txBody>
            <a:bodyPr wrap="none" rtlCol="0">
              <a:spAutoFit/>
            </a:bodyPr>
            <a:lstStyle/>
            <a:p>
              <a:r>
                <a:rPr lang="en-GB" sz="1600" dirty="0"/>
                <a:t>Intervention</a:t>
              </a:r>
            </a:p>
          </p:txBody>
        </p:sp>
        <p:sp>
          <p:nvSpPr>
            <p:cNvPr id="8" name="TextBox 7"/>
            <p:cNvSpPr txBox="1"/>
            <p:nvPr/>
          </p:nvSpPr>
          <p:spPr>
            <a:xfrm>
              <a:off x="4562475" y="6006004"/>
              <a:ext cx="1033809" cy="338554"/>
            </a:xfrm>
            <a:prstGeom prst="rect">
              <a:avLst/>
            </a:prstGeom>
            <a:noFill/>
          </p:spPr>
          <p:txBody>
            <a:bodyPr wrap="none" rtlCol="0">
              <a:spAutoFit/>
            </a:bodyPr>
            <a:lstStyle/>
            <a:p>
              <a:r>
                <a:rPr lang="en-GB" sz="1600" dirty="0"/>
                <a:t>Follow up</a:t>
              </a:r>
            </a:p>
          </p:txBody>
        </p:sp>
      </p:grpSp>
      <p:sp>
        <p:nvSpPr>
          <p:cNvPr id="2" name="Title 1"/>
          <p:cNvSpPr>
            <a:spLocks noGrp="1"/>
          </p:cNvSpPr>
          <p:nvPr>
            <p:ph type="title"/>
          </p:nvPr>
        </p:nvSpPr>
        <p:spPr>
          <a:xfrm>
            <a:off x="388155" y="317194"/>
            <a:ext cx="6192838" cy="1143000"/>
          </a:xfrm>
        </p:spPr>
        <p:txBody>
          <a:bodyPr anchor="t"/>
          <a:lstStyle/>
          <a:p>
            <a:r>
              <a:rPr lang="en-GB" sz="2800" cap="none" dirty="0">
                <a:solidFill>
                  <a:srgbClr val="CC0000"/>
                </a:solidFill>
                <a:latin typeface="Effra" panose="020B0604020202020204" charset="0"/>
                <a:cs typeface="Effra" panose="020B0604020202020204" charset="0"/>
              </a:rPr>
              <a:t>Changes in BW on new Nordic (</a:t>
            </a:r>
            <a:r>
              <a:rPr lang="en-GB" sz="2800" cap="none" dirty="0" err="1">
                <a:solidFill>
                  <a:srgbClr val="CC0000"/>
                </a:solidFill>
                <a:latin typeface="Effra" panose="020B0604020202020204" charset="0"/>
                <a:cs typeface="Effra" panose="020B0604020202020204" charset="0"/>
              </a:rPr>
              <a:t>NND</a:t>
            </a:r>
            <a:r>
              <a:rPr lang="en-GB" sz="2800" cap="none" dirty="0">
                <a:solidFill>
                  <a:srgbClr val="CC0000"/>
                </a:solidFill>
                <a:latin typeface="Effra" panose="020B0604020202020204" charset="0"/>
                <a:cs typeface="Effra" panose="020B0604020202020204" charset="0"/>
              </a:rPr>
              <a:t>) </a:t>
            </a:r>
            <a:br>
              <a:rPr lang="en-GB" sz="2800" cap="none" dirty="0">
                <a:solidFill>
                  <a:srgbClr val="CC0000"/>
                </a:solidFill>
                <a:latin typeface="Effra" panose="020B0604020202020204" charset="0"/>
                <a:cs typeface="Effra" panose="020B0604020202020204" charset="0"/>
              </a:rPr>
            </a:br>
            <a:r>
              <a:rPr lang="en-GB" sz="2800" cap="none" dirty="0">
                <a:solidFill>
                  <a:srgbClr val="CC0000"/>
                </a:solidFill>
                <a:latin typeface="Effra" panose="020B0604020202020204" charset="0"/>
                <a:cs typeface="Effra" panose="020B0604020202020204" charset="0"/>
              </a:rPr>
              <a:t>and average Danish diet (ADD)</a:t>
            </a:r>
          </a:p>
        </p:txBody>
      </p:sp>
      <p:sp>
        <p:nvSpPr>
          <p:cNvPr id="3" name="Slide Number Placeholder 2"/>
          <p:cNvSpPr>
            <a:spLocks noGrp="1"/>
          </p:cNvSpPr>
          <p:nvPr>
            <p:ph type="sldNum" sz="quarter" idx="10"/>
          </p:nvPr>
        </p:nvSpPr>
        <p:spPr/>
        <p:txBody>
          <a:bodyPr/>
          <a:lstStyle/>
          <a:p>
            <a:pPr>
              <a:defRPr/>
            </a:pPr>
            <a:fld id="{11E4944C-41BF-427F-8A81-F1F58701C9F6}" type="slidenum">
              <a:rPr lang="en-US" smtClean="0"/>
              <a:pPr>
                <a:defRPr/>
              </a:pPr>
              <a:t>9</a:t>
            </a:fld>
            <a:endParaRPr lang="en-US" dirty="0"/>
          </a:p>
        </p:txBody>
      </p:sp>
      <p:grpSp>
        <p:nvGrpSpPr>
          <p:cNvPr id="18" name="Group 17"/>
          <p:cNvGrpSpPr/>
          <p:nvPr/>
        </p:nvGrpSpPr>
        <p:grpSpPr>
          <a:xfrm>
            <a:off x="1554480" y="3215648"/>
            <a:ext cx="2260932" cy="2447576"/>
            <a:chOff x="1554480" y="3215648"/>
            <a:chExt cx="2260932" cy="2447576"/>
          </a:xfrm>
        </p:grpSpPr>
        <p:pic>
          <p:nvPicPr>
            <p:cNvPr id="10" name="Picture 9"/>
            <p:cNvPicPr>
              <a:picLocks noChangeAspect="1"/>
            </p:cNvPicPr>
            <p:nvPr/>
          </p:nvPicPr>
          <p:blipFill>
            <a:blip r:embed="rId4"/>
            <a:stretch>
              <a:fillRect/>
            </a:stretch>
          </p:blipFill>
          <p:spPr>
            <a:xfrm>
              <a:off x="1554480" y="3215648"/>
              <a:ext cx="2260932" cy="2447576"/>
            </a:xfrm>
            <a:prstGeom prst="rect">
              <a:avLst/>
            </a:prstGeom>
          </p:spPr>
        </p:pic>
        <p:cxnSp>
          <p:nvCxnSpPr>
            <p:cNvPr id="14" name="Straight Connector 13"/>
            <p:cNvCxnSpPr/>
            <p:nvPr/>
          </p:nvCxnSpPr>
          <p:spPr bwMode="auto">
            <a:xfrm>
              <a:off x="2337847" y="3657600"/>
              <a:ext cx="490194" cy="0"/>
            </a:xfrm>
            <a:prstGeom prst="line">
              <a:avLst/>
            </a:prstGeom>
            <a:noFill/>
            <a:ln w="635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3093562" y="3657600"/>
              <a:ext cx="490194" cy="0"/>
            </a:xfrm>
            <a:prstGeom prst="line">
              <a:avLst/>
            </a:prstGeom>
            <a:noFill/>
            <a:ln w="6350" cap="flat" cmpd="sng" algn="ctr">
              <a:solidFill>
                <a:schemeClr val="tx1"/>
              </a:solidFill>
              <a:prstDash val="solid"/>
              <a:round/>
              <a:headEnd type="none" w="med" len="med"/>
              <a:tailEnd type="none" w="med" len="med"/>
            </a:ln>
            <a:effectLst/>
          </p:spPr>
        </p:cxnSp>
      </p:grpSp>
      <p:sp>
        <p:nvSpPr>
          <p:cNvPr id="11" name="Rectangle 10"/>
          <p:cNvSpPr/>
          <p:nvPr/>
        </p:nvSpPr>
        <p:spPr>
          <a:xfrm>
            <a:off x="6948489" y="899907"/>
            <a:ext cx="2079415" cy="338554"/>
          </a:xfrm>
          <a:prstGeom prst="rect">
            <a:avLst/>
          </a:prstGeom>
        </p:spPr>
        <p:txBody>
          <a:bodyPr wrap="none">
            <a:spAutoFit/>
          </a:bodyPr>
          <a:lstStyle/>
          <a:p>
            <a:r>
              <a:rPr lang="en-GB" sz="1600" b="1" dirty="0" err="1">
                <a:latin typeface="+mn-lt"/>
                <a:ea typeface="Calibri" panose="020F0502020204030204" pitchFamily="34" charset="0"/>
              </a:rPr>
              <a:t>Poulsen</a:t>
            </a:r>
            <a:r>
              <a:rPr lang="en-GB" sz="1600" b="1" dirty="0">
                <a:latin typeface="+mn-lt"/>
                <a:ea typeface="Calibri" panose="020F0502020204030204" pitchFamily="34" charset="0"/>
              </a:rPr>
              <a:t> et al., 2014</a:t>
            </a:r>
            <a:endParaRPr lang="en-GB" sz="1600" b="1" dirty="0">
              <a:latin typeface="+mn-lt"/>
            </a:endParaRPr>
          </a:p>
        </p:txBody>
      </p:sp>
      <p:pic>
        <p:nvPicPr>
          <p:cNvPr id="16" name="Picture 15"/>
          <p:cNvPicPr>
            <a:picLocks noChangeAspect="1"/>
          </p:cNvPicPr>
          <p:nvPr/>
        </p:nvPicPr>
        <p:blipFill>
          <a:blip r:embed="rId5"/>
          <a:stretch>
            <a:fillRect/>
          </a:stretch>
        </p:blipFill>
        <p:spPr>
          <a:xfrm>
            <a:off x="8087530" y="1266399"/>
            <a:ext cx="804017" cy="898181"/>
          </a:xfrm>
          <a:prstGeom prst="rect">
            <a:avLst/>
          </a:prstGeom>
        </p:spPr>
      </p:pic>
    </p:spTree>
    <p:extLst>
      <p:ext uri="{BB962C8B-B14F-4D97-AF65-F5344CB8AC3E}">
        <p14:creationId xmlns:p14="http://schemas.microsoft.com/office/powerpoint/2010/main" val="16721494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dg_PP_without_R_WHITE_slides">
  <a:themeElements>
    <a:clrScheme name="Rdg_PP_without_R_WHITE_slides 1">
      <a:dk1>
        <a:srgbClr val="000000"/>
      </a:dk1>
      <a:lt1>
        <a:srgbClr val="F8F8F8"/>
      </a:lt1>
      <a:dk2>
        <a:srgbClr val="BF0071"/>
      </a:dk2>
      <a:lt2>
        <a:srgbClr val="1C1C1C"/>
      </a:lt2>
      <a:accent1>
        <a:srgbClr val="BF0071"/>
      </a:accent1>
      <a:accent2>
        <a:srgbClr val="808080"/>
      </a:accent2>
      <a:accent3>
        <a:srgbClr val="FBFBFB"/>
      </a:accent3>
      <a:accent4>
        <a:srgbClr val="000000"/>
      </a:accent4>
      <a:accent5>
        <a:srgbClr val="DCAABB"/>
      </a:accent5>
      <a:accent6>
        <a:srgbClr val="737373"/>
      </a:accent6>
      <a:hlink>
        <a:srgbClr val="BF0071"/>
      </a:hlink>
      <a:folHlink>
        <a:srgbClr val="777777"/>
      </a:folHlink>
    </a:clrScheme>
    <a:fontScheme name="Rdg_PP_without_R_WHITE_slides">
      <a:majorFont>
        <a:latin typeface="Rdg Vesta"/>
        <a:ea typeface=""/>
        <a:cs typeface=""/>
      </a:majorFont>
      <a:minorFont>
        <a:latin typeface="Rdg Ves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rgbClr val="FF0000"/>
          </a:solid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Rdg Vesta" pitchFamily="2" charset="0"/>
          </a:defRPr>
        </a:defPPr>
      </a:lstStyle>
    </a:spDef>
    <a:lnDef>
      <a:spPr bwMode="auto">
        <a:noFill/>
        <a:ln w="6350" cap="flat" cmpd="sng" algn="ctr">
          <a:solidFill>
            <a:schemeClr val="tx1"/>
          </a:solidFill>
          <a:prstDash val="solid"/>
          <a:round/>
          <a:headEnd type="none" w="med" len="med"/>
          <a:tailEnd type="none" w="med" len="med"/>
        </a:ln>
        <a:effectLst/>
      </a:spPr>
      <a:bodyPr/>
      <a:lstStyle/>
    </a:lnDef>
  </a:objectDefaults>
  <a:extraClrSchemeLst>
    <a:extraClrScheme>
      <a:clrScheme name="Rdg_PP_without_R_WHITE_slides 1">
        <a:dk1>
          <a:srgbClr val="000000"/>
        </a:dk1>
        <a:lt1>
          <a:srgbClr val="F8F8F8"/>
        </a:lt1>
        <a:dk2>
          <a:srgbClr val="BF0071"/>
        </a:dk2>
        <a:lt2>
          <a:srgbClr val="1C1C1C"/>
        </a:lt2>
        <a:accent1>
          <a:srgbClr val="BF0071"/>
        </a:accent1>
        <a:accent2>
          <a:srgbClr val="808080"/>
        </a:accent2>
        <a:accent3>
          <a:srgbClr val="FBFBFB"/>
        </a:accent3>
        <a:accent4>
          <a:srgbClr val="000000"/>
        </a:accent4>
        <a:accent5>
          <a:srgbClr val="DCAABB"/>
        </a:accent5>
        <a:accent6>
          <a:srgbClr val="737373"/>
        </a:accent6>
        <a:hlink>
          <a:srgbClr val="BF0071"/>
        </a:hlink>
        <a:folHlink>
          <a:srgbClr val="777777"/>
        </a:folHlink>
      </a:clrScheme>
      <a:clrMap bg1="lt1" tx1="dk1" bg2="lt2" tx2="dk2" accent1="accent1" accent2="accent2" accent3="accent3" accent4="accent4" accent5="accent5" accent6="accent6" hlink="hlink" folHlink="folHlink"/>
    </a:extraClrScheme>
    <a:extraClrScheme>
      <a:clrScheme name="Rdg_PP_without_R_WHITE_slides 2">
        <a:dk1>
          <a:srgbClr val="000000"/>
        </a:dk1>
        <a:lt1>
          <a:srgbClr val="F8F8F8"/>
        </a:lt1>
        <a:dk2>
          <a:srgbClr val="642864"/>
        </a:dk2>
        <a:lt2>
          <a:srgbClr val="1C1C1C"/>
        </a:lt2>
        <a:accent1>
          <a:srgbClr val="642864"/>
        </a:accent1>
        <a:accent2>
          <a:srgbClr val="808080"/>
        </a:accent2>
        <a:accent3>
          <a:srgbClr val="FBFBFB"/>
        </a:accent3>
        <a:accent4>
          <a:srgbClr val="000000"/>
        </a:accent4>
        <a:accent5>
          <a:srgbClr val="B8ACB8"/>
        </a:accent5>
        <a:accent6>
          <a:srgbClr val="737373"/>
        </a:accent6>
        <a:hlink>
          <a:srgbClr val="642864"/>
        </a:hlink>
        <a:folHlink>
          <a:srgbClr val="777777"/>
        </a:folHlink>
      </a:clrScheme>
      <a:clrMap bg1="lt1" tx1="dk1" bg2="lt2" tx2="dk2" accent1="accent1" accent2="accent2" accent3="accent3" accent4="accent4" accent5="accent5" accent6="accent6" hlink="hlink" folHlink="folHlink"/>
    </a:extraClrScheme>
    <a:extraClrScheme>
      <a:clrScheme name="Rdg_PP_without_R_WHITE_slides 3">
        <a:dk1>
          <a:srgbClr val="000000"/>
        </a:dk1>
        <a:lt1>
          <a:srgbClr val="F8F8F8"/>
        </a:lt1>
        <a:dk2>
          <a:srgbClr val="0F5C9D"/>
        </a:dk2>
        <a:lt2>
          <a:srgbClr val="1C1C1C"/>
        </a:lt2>
        <a:accent1>
          <a:srgbClr val="0F5C9D"/>
        </a:accent1>
        <a:accent2>
          <a:srgbClr val="808080"/>
        </a:accent2>
        <a:accent3>
          <a:srgbClr val="FBFBFB"/>
        </a:accent3>
        <a:accent4>
          <a:srgbClr val="000000"/>
        </a:accent4>
        <a:accent5>
          <a:srgbClr val="AAB5CC"/>
        </a:accent5>
        <a:accent6>
          <a:srgbClr val="737373"/>
        </a:accent6>
        <a:hlink>
          <a:srgbClr val="0F5C9D"/>
        </a:hlink>
        <a:folHlink>
          <a:srgbClr val="777777"/>
        </a:folHlink>
      </a:clrScheme>
      <a:clrMap bg1="lt1" tx1="dk1" bg2="lt2" tx2="dk2" accent1="accent1" accent2="accent2" accent3="accent3" accent4="accent4" accent5="accent5" accent6="accent6" hlink="hlink" folHlink="folHlink"/>
    </a:extraClrScheme>
    <a:extraClrScheme>
      <a:clrScheme name="Rdg_PP_without_R_WHITE_slides 4">
        <a:dk1>
          <a:srgbClr val="000000"/>
        </a:dk1>
        <a:lt1>
          <a:srgbClr val="F8F8F8"/>
        </a:lt1>
        <a:dk2>
          <a:srgbClr val="FF6600"/>
        </a:dk2>
        <a:lt2>
          <a:srgbClr val="1C1C1C"/>
        </a:lt2>
        <a:accent1>
          <a:srgbClr val="FF6600"/>
        </a:accent1>
        <a:accent2>
          <a:srgbClr val="808080"/>
        </a:accent2>
        <a:accent3>
          <a:srgbClr val="FBFBFB"/>
        </a:accent3>
        <a:accent4>
          <a:srgbClr val="000000"/>
        </a:accent4>
        <a:accent5>
          <a:srgbClr val="FFB8AA"/>
        </a:accent5>
        <a:accent6>
          <a:srgbClr val="737373"/>
        </a:accent6>
        <a:hlink>
          <a:srgbClr val="FF6600"/>
        </a:hlink>
        <a:folHlink>
          <a:srgbClr val="777777"/>
        </a:folHlink>
      </a:clrScheme>
      <a:clrMap bg1="lt1" tx1="dk1" bg2="lt2" tx2="dk2" accent1="accent1" accent2="accent2" accent3="accent3" accent4="accent4" accent5="accent5" accent6="accent6" hlink="hlink" folHlink="folHlink"/>
    </a:extraClrScheme>
    <a:extraClrScheme>
      <a:clrScheme name="Rdg_PP_without_R_WHITE_slides 5">
        <a:dk1>
          <a:srgbClr val="000000"/>
        </a:dk1>
        <a:lt1>
          <a:srgbClr val="F8F8F8"/>
        </a:lt1>
        <a:dk2>
          <a:srgbClr val="12AD2B"/>
        </a:dk2>
        <a:lt2>
          <a:srgbClr val="1C1C1C"/>
        </a:lt2>
        <a:accent1>
          <a:srgbClr val="12AD2B"/>
        </a:accent1>
        <a:accent2>
          <a:srgbClr val="808080"/>
        </a:accent2>
        <a:accent3>
          <a:srgbClr val="FBFBFB"/>
        </a:accent3>
        <a:accent4>
          <a:srgbClr val="000000"/>
        </a:accent4>
        <a:accent5>
          <a:srgbClr val="AAD3AC"/>
        </a:accent5>
        <a:accent6>
          <a:srgbClr val="737373"/>
        </a:accent6>
        <a:hlink>
          <a:srgbClr val="12AD2B"/>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ovegrove_House_of_Lords_June 2014">
  <a:themeElements>
    <a:clrScheme name="Custom 5">
      <a:dk1>
        <a:srgbClr val="000000"/>
      </a:dk1>
      <a:lt1>
        <a:srgbClr val="F8F8F8"/>
      </a:lt1>
      <a:dk2>
        <a:srgbClr val="00968D"/>
      </a:dk2>
      <a:lt2>
        <a:srgbClr val="00968D"/>
      </a:lt2>
      <a:accent1>
        <a:srgbClr val="00968D"/>
      </a:accent1>
      <a:accent2>
        <a:srgbClr val="808080"/>
      </a:accent2>
      <a:accent3>
        <a:srgbClr val="FBFBFB"/>
      </a:accent3>
      <a:accent4>
        <a:srgbClr val="000000"/>
      </a:accent4>
      <a:accent5>
        <a:srgbClr val="00968D"/>
      </a:accent5>
      <a:accent6>
        <a:srgbClr val="737373"/>
      </a:accent6>
      <a:hlink>
        <a:srgbClr val="00968D"/>
      </a:hlink>
      <a:folHlink>
        <a:srgbClr val="777777"/>
      </a:folHlink>
    </a:clrScheme>
    <a:fontScheme name="Bright colours jl">
      <a:majorFont>
        <a:latin typeface="Rdg Vesta"/>
        <a:ea typeface=""/>
        <a:cs typeface=""/>
      </a:majorFont>
      <a:minorFont>
        <a:latin typeface="Rdg Ves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Rdg Vesta" pitchFamily="2"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Rdg Vesta" pitchFamily="2" charset="0"/>
          </a:defRPr>
        </a:defPPr>
      </a:lstStyle>
    </a:lnDef>
  </a:objectDefaults>
  <a:extraClrSchemeLst>
    <a:extraClrScheme>
      <a:clrScheme name="Bright colours jl 1">
        <a:dk1>
          <a:srgbClr val="000000"/>
        </a:dk1>
        <a:lt1>
          <a:srgbClr val="F8F8F8"/>
        </a:lt1>
        <a:dk2>
          <a:srgbClr val="BF0071"/>
        </a:dk2>
        <a:lt2>
          <a:srgbClr val="BF0071"/>
        </a:lt2>
        <a:accent1>
          <a:srgbClr val="BF0071"/>
        </a:accent1>
        <a:accent2>
          <a:srgbClr val="808080"/>
        </a:accent2>
        <a:accent3>
          <a:srgbClr val="FBFBFB"/>
        </a:accent3>
        <a:accent4>
          <a:srgbClr val="000000"/>
        </a:accent4>
        <a:accent5>
          <a:srgbClr val="DCAABB"/>
        </a:accent5>
        <a:accent6>
          <a:srgbClr val="737373"/>
        </a:accent6>
        <a:hlink>
          <a:srgbClr val="BF0071"/>
        </a:hlink>
        <a:folHlink>
          <a:srgbClr val="777777"/>
        </a:folHlink>
      </a:clrScheme>
      <a:clrMap bg1="lt1" tx1="dk1" bg2="lt2" tx2="dk2" accent1="accent1" accent2="accent2" accent3="accent3" accent4="accent4" accent5="accent5" accent6="accent6" hlink="hlink" folHlink="folHlink"/>
    </a:extraClrScheme>
    <a:extraClrScheme>
      <a:clrScheme name="Bright colours jl 2">
        <a:dk1>
          <a:srgbClr val="000000"/>
        </a:dk1>
        <a:lt1>
          <a:srgbClr val="F8F8F8"/>
        </a:lt1>
        <a:dk2>
          <a:srgbClr val="0F5C9D"/>
        </a:dk2>
        <a:lt2>
          <a:srgbClr val="0F5C9D"/>
        </a:lt2>
        <a:accent1>
          <a:srgbClr val="0F5C9D"/>
        </a:accent1>
        <a:accent2>
          <a:srgbClr val="808080"/>
        </a:accent2>
        <a:accent3>
          <a:srgbClr val="FBFBFB"/>
        </a:accent3>
        <a:accent4>
          <a:srgbClr val="000000"/>
        </a:accent4>
        <a:accent5>
          <a:srgbClr val="AAB5CC"/>
        </a:accent5>
        <a:accent6>
          <a:srgbClr val="737373"/>
        </a:accent6>
        <a:hlink>
          <a:srgbClr val="0F5C9D"/>
        </a:hlink>
        <a:folHlink>
          <a:srgbClr val="777777"/>
        </a:folHlink>
      </a:clrScheme>
      <a:clrMap bg1="lt1" tx1="dk1" bg2="lt2" tx2="dk2" accent1="accent1" accent2="accent2" accent3="accent3" accent4="accent4" accent5="accent5" accent6="accent6" hlink="hlink" folHlink="folHlink"/>
    </a:extraClrScheme>
    <a:extraClrScheme>
      <a:clrScheme name="Bright colours jl 3">
        <a:dk1>
          <a:srgbClr val="000000"/>
        </a:dk1>
        <a:lt1>
          <a:srgbClr val="F8F8F8"/>
        </a:lt1>
        <a:dk2>
          <a:srgbClr val="642864"/>
        </a:dk2>
        <a:lt2>
          <a:srgbClr val="642864"/>
        </a:lt2>
        <a:accent1>
          <a:srgbClr val="642864"/>
        </a:accent1>
        <a:accent2>
          <a:srgbClr val="808080"/>
        </a:accent2>
        <a:accent3>
          <a:srgbClr val="FBFBFB"/>
        </a:accent3>
        <a:accent4>
          <a:srgbClr val="000000"/>
        </a:accent4>
        <a:accent5>
          <a:srgbClr val="B8ACB8"/>
        </a:accent5>
        <a:accent6>
          <a:srgbClr val="737373"/>
        </a:accent6>
        <a:hlink>
          <a:srgbClr val="642864"/>
        </a:hlink>
        <a:folHlink>
          <a:srgbClr val="777777"/>
        </a:folHlink>
      </a:clrScheme>
      <a:clrMap bg1="lt1" tx1="dk1" bg2="lt2" tx2="dk2" accent1="accent1" accent2="accent2" accent3="accent3" accent4="accent4" accent5="accent5" accent6="accent6" hlink="hlink" folHlink="folHlink"/>
    </a:extraClrScheme>
    <a:extraClrScheme>
      <a:clrScheme name="Bright colours jl 4">
        <a:dk1>
          <a:srgbClr val="000000"/>
        </a:dk1>
        <a:lt1>
          <a:srgbClr val="F8F8F8"/>
        </a:lt1>
        <a:dk2>
          <a:srgbClr val="0D2647"/>
        </a:dk2>
        <a:lt2>
          <a:srgbClr val="0D2647"/>
        </a:lt2>
        <a:accent1>
          <a:srgbClr val="0C2444"/>
        </a:accent1>
        <a:accent2>
          <a:srgbClr val="808080"/>
        </a:accent2>
        <a:accent3>
          <a:srgbClr val="FBFBFB"/>
        </a:accent3>
        <a:accent4>
          <a:srgbClr val="000000"/>
        </a:accent4>
        <a:accent5>
          <a:srgbClr val="AAACB0"/>
        </a:accent5>
        <a:accent6>
          <a:srgbClr val="737373"/>
        </a:accent6>
        <a:hlink>
          <a:srgbClr val="0C2444"/>
        </a:hlink>
        <a:folHlink>
          <a:srgbClr val="777777"/>
        </a:folHlink>
      </a:clrScheme>
      <a:clrMap bg1="lt1" tx1="dk1" bg2="lt2" tx2="dk2" accent1="accent1" accent2="accent2" accent3="accent3" accent4="accent4" accent5="accent5" accent6="accent6" hlink="hlink" folHlink="folHlink"/>
    </a:extraClrScheme>
    <a:extraClrScheme>
      <a:clrScheme name="Bright colours jl 5">
        <a:dk1>
          <a:srgbClr val="000000"/>
        </a:dk1>
        <a:lt1>
          <a:srgbClr val="F8F8F8"/>
        </a:lt1>
        <a:dk2>
          <a:srgbClr val="60003B"/>
        </a:dk2>
        <a:lt2>
          <a:srgbClr val="60003B"/>
        </a:lt2>
        <a:accent1>
          <a:srgbClr val="60003B"/>
        </a:accent1>
        <a:accent2>
          <a:srgbClr val="808080"/>
        </a:accent2>
        <a:accent3>
          <a:srgbClr val="FBFBFB"/>
        </a:accent3>
        <a:accent4>
          <a:srgbClr val="000000"/>
        </a:accent4>
        <a:accent5>
          <a:srgbClr val="B6AAAF"/>
        </a:accent5>
        <a:accent6>
          <a:srgbClr val="737373"/>
        </a:accent6>
        <a:hlink>
          <a:srgbClr val="60003B"/>
        </a:hlink>
        <a:folHlink>
          <a:srgbClr val="777777"/>
        </a:folHlink>
      </a:clrScheme>
      <a:clrMap bg1="lt1" tx1="dk1" bg2="lt2" tx2="dk2" accent1="accent1" accent2="accent2" accent3="accent3" accent4="accent4" accent5="accent5" accent6="accent6" hlink="hlink" folHlink="folHlink"/>
    </a:extraClrScheme>
    <a:extraClrScheme>
      <a:clrScheme name="Bright colours jl 6">
        <a:dk1>
          <a:srgbClr val="000000"/>
        </a:dk1>
        <a:lt1>
          <a:srgbClr val="F8F8F8"/>
        </a:lt1>
        <a:dk2>
          <a:srgbClr val="FF6600"/>
        </a:dk2>
        <a:lt2>
          <a:srgbClr val="FF661C"/>
        </a:lt2>
        <a:accent1>
          <a:srgbClr val="FF6600"/>
        </a:accent1>
        <a:accent2>
          <a:srgbClr val="808080"/>
        </a:accent2>
        <a:accent3>
          <a:srgbClr val="FBFBFB"/>
        </a:accent3>
        <a:accent4>
          <a:srgbClr val="000000"/>
        </a:accent4>
        <a:accent5>
          <a:srgbClr val="FFB8AA"/>
        </a:accent5>
        <a:accent6>
          <a:srgbClr val="737373"/>
        </a:accent6>
        <a:hlink>
          <a:srgbClr val="FF6600"/>
        </a:hlink>
        <a:folHlink>
          <a:srgbClr val="777777"/>
        </a:folHlink>
      </a:clrScheme>
      <a:clrMap bg1="lt1" tx1="dk1" bg2="lt2" tx2="dk2" accent1="accent1" accent2="accent2" accent3="accent3" accent4="accent4" accent5="accent5" accent6="accent6" hlink="hlink" folHlink="folHlink"/>
    </a:extraClrScheme>
    <a:extraClrScheme>
      <a:clrScheme name="Bright colours jl 7">
        <a:dk1>
          <a:srgbClr val="000000"/>
        </a:dk1>
        <a:lt1>
          <a:srgbClr val="F8F8F8"/>
        </a:lt1>
        <a:dk2>
          <a:srgbClr val="12AD2B"/>
        </a:dk2>
        <a:lt2>
          <a:srgbClr val="12AD2B"/>
        </a:lt2>
        <a:accent1>
          <a:srgbClr val="12AD2B"/>
        </a:accent1>
        <a:accent2>
          <a:srgbClr val="808080"/>
        </a:accent2>
        <a:accent3>
          <a:srgbClr val="FBFBFB"/>
        </a:accent3>
        <a:accent4>
          <a:srgbClr val="000000"/>
        </a:accent4>
        <a:accent5>
          <a:srgbClr val="AAD3AC"/>
        </a:accent5>
        <a:accent6>
          <a:srgbClr val="737373"/>
        </a:accent6>
        <a:hlink>
          <a:srgbClr val="12AD2B"/>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oR-PP-Template-STANDARD-WIDTH-NO-ANIMATION-v-25" id="{66C9897E-CA9D-4B24-A960-006F6CE48075}" vid="{30CE657A-7D4D-4C7B-8AC5-408953D59C51}"/>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15656</TotalTime>
  <Words>922</Words>
  <Application>Microsoft Office PowerPoint</Application>
  <PresentationFormat>On-screen Show (4:3)</PresentationFormat>
  <Paragraphs>198</Paragraphs>
  <Slides>29</Slides>
  <Notes>7</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29</vt:i4>
      </vt:variant>
    </vt:vector>
  </HeadingPairs>
  <TitlesOfParts>
    <vt:vector size="42" baseType="lpstr">
      <vt:lpstr>Effra Light</vt:lpstr>
      <vt:lpstr>Effra Bold</vt:lpstr>
      <vt:lpstr>Calibri</vt:lpstr>
      <vt:lpstr>Effra</vt:lpstr>
      <vt:lpstr>MS PGothic</vt:lpstr>
      <vt:lpstr>AngsanaUPC</vt:lpstr>
      <vt:lpstr>Rdg Vesta</vt:lpstr>
      <vt:lpstr>MS PGothic</vt:lpstr>
      <vt:lpstr>Arial</vt:lpstr>
      <vt:lpstr>Rdg_PP_without_R_WHITE_slides</vt:lpstr>
      <vt:lpstr>Custom Design</vt:lpstr>
      <vt:lpstr>Lovegrove_House_of_Lords_June 2014</vt:lpstr>
      <vt:lpstr>UoR Theme</vt:lpstr>
      <vt:lpstr>Putting nutrition at the heart of sustainable diets</vt:lpstr>
      <vt:lpstr>PowerPoint Presentation</vt:lpstr>
      <vt:lpstr>Food security at different levels</vt:lpstr>
      <vt:lpstr>WORLDWIDE FOOD SECURITY</vt:lpstr>
      <vt:lpstr>Feeding an increasing world population</vt:lpstr>
      <vt:lpstr>COUNTRY FOOD SECURITY</vt:lpstr>
      <vt:lpstr>New Nordic (NND) vs. average Danish diet (ADD)</vt:lpstr>
      <vt:lpstr>Changes in BW on new Nordic (NND)  and average Danish diet (ADD)</vt:lpstr>
      <vt:lpstr>Changes in BW on new Nordic (NND)  and average Danish diet (ADD)</vt:lpstr>
      <vt:lpstr>Substantial and vulnerable sections of the UK population do not have food security now!</vt:lpstr>
      <vt:lpstr>PowerPoint Presentation</vt:lpstr>
      <vt:lpstr>PowerPoint Presentation</vt:lpstr>
      <vt:lpstr>UK NUTRIENT INSECURITY</vt:lpstr>
      <vt:lpstr>Micronutrient status of UK  children and adult females</vt:lpstr>
      <vt:lpstr>Dairy food intake in UK females</vt:lpstr>
      <vt:lpstr>Bone mass changes with age</vt:lpstr>
      <vt:lpstr>Bone mass changes with age</vt:lpstr>
      <vt:lpstr>PowerPoint Presentation</vt:lpstr>
      <vt:lpstr>Protein quality for bones?</vt:lpstr>
      <vt:lpstr>Protein quality for bones?</vt:lpstr>
      <vt:lpstr>PowerPoint Presentation</vt:lpstr>
      <vt:lpstr>PowerPoint Presentation</vt:lpstr>
      <vt:lpstr>UK dietary pattern by daily intake of dairy portions</vt:lpstr>
      <vt:lpstr>Greenhouse gas eq/unit nutrients</vt:lpstr>
      <vt:lpstr>Recent meta-analyses of  prospective studies on dairy and cardiometabolic diseases</vt:lpstr>
      <vt:lpstr>PowerPoint Presentation</vt:lpstr>
      <vt:lpstr>Carbohydrate-rich meal +/- whey protein on blood glucose in T2DM patients</vt:lpstr>
      <vt:lpstr>PowerPoint Presentation</vt:lpstr>
      <vt:lpstr>It’s more complicated than….  </vt:lpstr>
    </vt:vector>
  </TitlesOfParts>
  <Company>The University of Reading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Terahertz Devices and Systems – Present and Future</dc:title>
  <dc:creator>John Bowen</dc:creator>
  <cp:lastModifiedBy>Carole</cp:lastModifiedBy>
  <cp:revision>899</cp:revision>
  <cp:lastPrinted>2015-11-09T09:04:36Z</cp:lastPrinted>
  <dcterms:created xsi:type="dcterms:W3CDTF">2008-12-03T15:20:57Z</dcterms:created>
  <dcterms:modified xsi:type="dcterms:W3CDTF">2018-11-27T15:10:15Z</dcterms:modified>
</cp:coreProperties>
</file>